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83" r:id="rId2"/>
    <p:sldId id="286" r:id="rId3"/>
    <p:sldId id="302" r:id="rId4"/>
    <p:sldId id="295" r:id="rId5"/>
    <p:sldId id="300" r:id="rId6"/>
    <p:sldId id="301" r:id="rId7"/>
    <p:sldId id="279" r:id="rId8"/>
    <p:sldId id="29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92A2BD"/>
    <a:srgbClr val="DD5F36"/>
    <a:srgbClr val="21314D"/>
    <a:srgbClr val="263F6A"/>
    <a:srgbClr val="8B8D8E"/>
    <a:srgbClr val="CED5DD"/>
    <a:srgbClr val="B2B4B3"/>
    <a:srgbClr val="D24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C425D2-9BB7-9846-BFD6-1DC0AD6E32CA}" v="8514" dt="2022-06-09T18:10:29.721"/>
    <p1510:client id="{4A8A2E9F-AA13-EBEF-1921-344AE656E97C}" v="289" dt="2022-06-09T17:16:19.720"/>
    <p1510:client id="{4FCD0C14-4203-423E-AEBE-5E49E0CC70C1}" v="19" dt="2022-06-09T04:43:59.207"/>
    <p1510:client id="{84309977-268C-4ED6-8813-72EBB8FDF58E}" v="4075" dt="2022-06-09T16:31:30.910"/>
    <p1510:client id="{89C94831-66FB-0282-CC3B-CCFC435997B2}" v="1686" dt="2022-06-08T22:42:08.360"/>
    <p1510:client id="{EDD55BC8-43FF-6E91-0B25-3EC00BF818DA}" v="452" dt="2022-06-08T18:57:20.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2"/>
    <p:restoredTop sz="86290"/>
  </p:normalViewPr>
  <p:slideViewPr>
    <p:cSldViewPr snapToGrid="0" snapToObjects="1">
      <p:cViewPr varScale="1">
        <p:scale>
          <a:sx n="43" d="100"/>
          <a:sy n="43" d="100"/>
        </p:scale>
        <p:origin x="624" y="43"/>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DD5C9C-88A3-CA43-B162-DCC4E1E4BE7D}" type="datetimeFigureOut">
              <a:rPr lang="en-US" smtClean="0"/>
              <a:t>2/21/2023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FE5E8-0999-F94A-9937-3F8545B10484}" type="slidenum">
              <a:rPr lang="en-US" smtClean="0"/>
              <a:t>‹#›</a:t>
            </a:fld>
            <a:endParaRPr lang="en-US"/>
          </a:p>
        </p:txBody>
      </p:sp>
    </p:spTree>
    <p:extLst>
      <p:ext uri="{BB962C8B-B14F-4D97-AF65-F5344CB8AC3E}">
        <p14:creationId xmlns:p14="http://schemas.microsoft.com/office/powerpoint/2010/main" val="1738910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27DB8-13E4-4A4D-9992-043EA0A7543F}" type="datetimeFigureOut">
              <a:rPr lang="en-US" smtClean="0"/>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4E533-85D3-4817-ACD3-7E131E45C222}" type="slidenum">
              <a:rPr lang="en-US" smtClean="0"/>
              <a:t>‹#›</a:t>
            </a:fld>
            <a:endParaRPr lang="en-US"/>
          </a:p>
        </p:txBody>
      </p:sp>
    </p:spTree>
    <p:extLst>
      <p:ext uri="{BB962C8B-B14F-4D97-AF65-F5344CB8AC3E}">
        <p14:creationId xmlns:p14="http://schemas.microsoft.com/office/powerpoint/2010/main" val="768854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74E533-85D3-4817-ACD3-7E131E45C222}" type="slidenum">
              <a:rPr lang="en-US" smtClean="0"/>
              <a:t>1</a:t>
            </a:fld>
            <a:endParaRPr lang="en-US"/>
          </a:p>
        </p:txBody>
      </p:sp>
    </p:spTree>
    <p:extLst>
      <p:ext uri="{BB962C8B-B14F-4D97-AF65-F5344CB8AC3E}">
        <p14:creationId xmlns:p14="http://schemas.microsoft.com/office/powerpoint/2010/main" val="913291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make a Python package or a module that automatically detects and classifies channels with bad coupling, and possibly either remove the data from the bad channels or do some processing on them.</a:t>
            </a:r>
          </a:p>
          <a:p>
            <a:r>
              <a:rPr lang="en-US" dirty="0"/>
              <a:t>The data collected during field camp was generally very bad, but there were some channels with better coupling. It would’ve been easier to use the data from the summer if there was a better way to deal with bad quality data.</a:t>
            </a:r>
          </a:p>
        </p:txBody>
      </p:sp>
      <p:sp>
        <p:nvSpPr>
          <p:cNvPr id="4" name="Slide Number Placeholder 3"/>
          <p:cNvSpPr>
            <a:spLocks noGrp="1"/>
          </p:cNvSpPr>
          <p:nvPr>
            <p:ph type="sldNum" sz="quarter" idx="5"/>
          </p:nvPr>
        </p:nvSpPr>
        <p:spPr/>
        <p:txBody>
          <a:bodyPr/>
          <a:lstStyle/>
          <a:p>
            <a:fld id="{2974E533-85D3-4817-ACD3-7E131E45C222}" type="slidenum">
              <a:rPr lang="en-US" smtClean="0"/>
              <a:t>2</a:t>
            </a:fld>
            <a:endParaRPr lang="en-US"/>
          </a:p>
        </p:txBody>
      </p:sp>
    </p:spTree>
    <p:extLst>
      <p:ext uri="{BB962C8B-B14F-4D97-AF65-F5344CB8AC3E}">
        <p14:creationId xmlns:p14="http://schemas.microsoft.com/office/powerpoint/2010/main" val="1500116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on the right shows the </a:t>
            </a:r>
            <a:r>
              <a:rPr lang="en-US" dirty="0" err="1"/>
              <a:t>thunderquakes</a:t>
            </a:r>
            <a:r>
              <a:rPr lang="en-US" dirty="0"/>
              <a:t> picked up by FORESEE-urban data. (a) shows the </a:t>
            </a:r>
            <a:r>
              <a:rPr lang="en-US" b="0" i="0" dirty="0" err="1">
                <a:solidFill>
                  <a:srgbClr val="464646"/>
                </a:solidFill>
                <a:effectLst/>
                <a:latin typeface="Open Sans" panose="020B0606030504020204" pitchFamily="34" charset="0"/>
              </a:rPr>
              <a:t>thunderquake</a:t>
            </a:r>
            <a:r>
              <a:rPr lang="en-US" b="0" i="0" dirty="0">
                <a:solidFill>
                  <a:srgbClr val="464646"/>
                </a:solidFill>
                <a:effectLst/>
                <a:latin typeface="Open Sans" panose="020B0606030504020204" pitchFamily="34" charset="0"/>
              </a:rPr>
              <a:t> events on 15 April 2019. (b) and (c) show the DAS spectrograms (0-40 dB) computed for channel 400 and 2000.</a:t>
            </a:r>
            <a:endParaRPr lang="en-US" dirty="0"/>
          </a:p>
        </p:txBody>
      </p:sp>
      <p:sp>
        <p:nvSpPr>
          <p:cNvPr id="4" name="Slide Number Placeholder 3"/>
          <p:cNvSpPr>
            <a:spLocks noGrp="1"/>
          </p:cNvSpPr>
          <p:nvPr>
            <p:ph type="sldNum" sz="quarter" idx="5"/>
          </p:nvPr>
        </p:nvSpPr>
        <p:spPr/>
        <p:txBody>
          <a:bodyPr/>
          <a:lstStyle/>
          <a:p>
            <a:fld id="{2974E533-85D3-4817-ACD3-7E131E45C222}" type="slidenum">
              <a:rPr lang="en-US" smtClean="0"/>
              <a:t>3</a:t>
            </a:fld>
            <a:endParaRPr lang="en-US"/>
          </a:p>
        </p:txBody>
      </p:sp>
    </p:spTree>
    <p:extLst>
      <p:ext uri="{BB962C8B-B14F-4D97-AF65-F5344CB8AC3E}">
        <p14:creationId xmlns:p14="http://schemas.microsoft.com/office/powerpoint/2010/main" val="356838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field camp data, after correlating the raw data with source wavelet. By finding the correlation between the data from all different source locations and classifying the clusters in which there are consistent “error” in the data where there is a strong signal when there shouldn’t be, the first step towards detecting badly coupled channels can be started.</a:t>
            </a:r>
          </a:p>
        </p:txBody>
      </p:sp>
      <p:sp>
        <p:nvSpPr>
          <p:cNvPr id="4" name="Slide Number Placeholder 3"/>
          <p:cNvSpPr>
            <a:spLocks noGrp="1"/>
          </p:cNvSpPr>
          <p:nvPr>
            <p:ph type="sldNum" sz="quarter" idx="5"/>
          </p:nvPr>
        </p:nvSpPr>
        <p:spPr/>
        <p:txBody>
          <a:bodyPr/>
          <a:lstStyle/>
          <a:p>
            <a:fld id="{2974E533-85D3-4817-ACD3-7E131E45C222}" type="slidenum">
              <a:rPr lang="en-US" smtClean="0"/>
              <a:t>4</a:t>
            </a:fld>
            <a:endParaRPr lang="en-US"/>
          </a:p>
        </p:txBody>
      </p:sp>
    </p:spTree>
    <p:extLst>
      <p:ext uri="{BB962C8B-B14F-4D97-AF65-F5344CB8AC3E}">
        <p14:creationId xmlns:p14="http://schemas.microsoft.com/office/powerpoint/2010/main" val="691116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method as a secondary verification</a:t>
            </a:r>
          </a:p>
        </p:txBody>
      </p:sp>
      <p:sp>
        <p:nvSpPr>
          <p:cNvPr id="4" name="Slide Number Placeholder 3"/>
          <p:cNvSpPr>
            <a:spLocks noGrp="1"/>
          </p:cNvSpPr>
          <p:nvPr>
            <p:ph type="sldNum" sz="quarter" idx="5"/>
          </p:nvPr>
        </p:nvSpPr>
        <p:spPr/>
        <p:txBody>
          <a:bodyPr/>
          <a:lstStyle/>
          <a:p>
            <a:fld id="{2974E533-85D3-4817-ACD3-7E131E45C222}" type="slidenum">
              <a:rPr lang="en-US" smtClean="0"/>
              <a:t>5</a:t>
            </a:fld>
            <a:endParaRPr lang="en-US"/>
          </a:p>
        </p:txBody>
      </p:sp>
    </p:spTree>
    <p:extLst>
      <p:ext uri="{BB962C8B-B14F-4D97-AF65-F5344CB8AC3E}">
        <p14:creationId xmlns:p14="http://schemas.microsoft.com/office/powerpoint/2010/main" val="4071333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where the edge values are high. If some channels give high edge values with different source location, might signal bad coupling. Sobel edge detection was tested on a zoomed-in section of the </a:t>
            </a:r>
            <a:r>
              <a:rPr lang="en-US" dirty="0" err="1"/>
              <a:t>thunderquake</a:t>
            </a:r>
            <a:r>
              <a:rPr lang="en-US" dirty="0"/>
              <a:t> data.</a:t>
            </a: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2974E533-85D3-4817-ACD3-7E131E45C222}" type="slidenum">
              <a:rPr lang="en-US" smtClean="0"/>
              <a:t>6</a:t>
            </a:fld>
            <a:endParaRPr lang="en-US"/>
          </a:p>
        </p:txBody>
      </p:sp>
    </p:spTree>
    <p:extLst>
      <p:ext uri="{BB962C8B-B14F-4D97-AF65-F5344CB8AC3E}">
        <p14:creationId xmlns:p14="http://schemas.microsoft.com/office/powerpoint/2010/main" val="2471353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4E533-85D3-4817-ACD3-7E131E45C222}" type="slidenum">
              <a:rPr lang="en-US" smtClean="0"/>
              <a:t>7</a:t>
            </a:fld>
            <a:endParaRPr lang="en-US"/>
          </a:p>
        </p:txBody>
      </p:sp>
    </p:spTree>
    <p:extLst>
      <p:ext uri="{BB962C8B-B14F-4D97-AF65-F5344CB8AC3E}">
        <p14:creationId xmlns:p14="http://schemas.microsoft.com/office/powerpoint/2010/main" val="2940140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4E533-85D3-4817-ACD3-7E131E45C222}" type="slidenum">
              <a:rPr lang="en-US" smtClean="0"/>
              <a:t>8</a:t>
            </a:fld>
            <a:endParaRPr lang="en-US"/>
          </a:p>
        </p:txBody>
      </p:sp>
    </p:spTree>
    <p:extLst>
      <p:ext uri="{BB962C8B-B14F-4D97-AF65-F5344CB8AC3E}">
        <p14:creationId xmlns:p14="http://schemas.microsoft.com/office/powerpoint/2010/main" val="1539162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1835085" y="170978"/>
            <a:ext cx="10356915" cy="5825765"/>
          </a:xfrm>
          <a:prstGeom prst="rect">
            <a:avLst/>
          </a:prstGeom>
        </p:spPr>
      </p:pic>
      <p:sp>
        <p:nvSpPr>
          <p:cNvPr id="4" name="Date Placeholder 3"/>
          <p:cNvSpPr>
            <a:spLocks noGrp="1"/>
          </p:cNvSpPr>
          <p:nvPr>
            <p:ph type="dt" sz="half" idx="10"/>
          </p:nvPr>
        </p:nvSpPr>
        <p:spPr>
          <a:xfrm>
            <a:off x="838200" y="6356352"/>
            <a:ext cx="2743200" cy="365125"/>
          </a:xfrm>
          <a:prstGeom prst="rect">
            <a:avLst/>
          </a:prstGeom>
        </p:spPr>
        <p:txBody>
          <a:bodyPr/>
          <a:lstStyle/>
          <a:p>
            <a:fld id="{8923E60E-3077-9A4D-B784-FBCD6B1A2E3F}" type="datetimeFigureOut">
              <a:rPr lang="en-US" smtClean="0"/>
              <a:t>2/21/2023</a:t>
            </a:fld>
            <a:endParaRPr lang="en-US"/>
          </a:p>
        </p:txBody>
      </p:sp>
      <p:sp>
        <p:nvSpPr>
          <p:cNvPr id="21" name="Rectangle 20">
            <a:extLst>
              <a:ext uri="{FF2B5EF4-FFF2-40B4-BE49-F238E27FC236}">
                <a16:creationId xmlns:a16="http://schemas.microsoft.com/office/drawing/2014/main" id="{2DF55106-BA85-A046-A450-43480962F8F7}"/>
              </a:ext>
            </a:extLst>
          </p:cNvPr>
          <p:cNvSpPr/>
          <p:nvPr userDrawn="1"/>
        </p:nvSpPr>
        <p:spPr>
          <a:xfrm>
            <a:off x="-34047" y="0"/>
            <a:ext cx="12260094" cy="6265544"/>
          </a:xfrm>
          <a:prstGeom prst="rect">
            <a:avLst/>
          </a:prstGeom>
          <a:solidFill>
            <a:srgbClr val="2131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FAA3E255-DCE9-1E4B-905B-DD6A887BD484}" type="slidenum">
              <a:rPr lang="en-US" smtClean="0"/>
              <a:t>‹#›</a:t>
            </a:fld>
            <a:endParaRPr lang="en-US"/>
          </a:p>
        </p:txBody>
      </p:sp>
      <p:cxnSp>
        <p:nvCxnSpPr>
          <p:cNvPr id="14" name="Straight Connector 13"/>
          <p:cNvCxnSpPr/>
          <p:nvPr userDrawn="1"/>
        </p:nvCxnSpPr>
        <p:spPr>
          <a:xfrm>
            <a:off x="520878" y="3287006"/>
            <a:ext cx="911199" cy="0"/>
          </a:xfrm>
          <a:prstGeom prst="line">
            <a:avLst/>
          </a:prstGeom>
          <a:ln w="28575">
            <a:solidFill>
              <a:srgbClr val="D2492A"/>
            </a:solidFill>
          </a:ln>
          <a:effectLst/>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08E7ABF0-DEE6-F34C-98A7-7FC5808DF58A}"/>
              </a:ext>
            </a:extLst>
          </p:cNvPr>
          <p:cNvPicPr/>
          <p:nvPr userDrawn="1"/>
        </p:nvPicPr>
        <p:blipFill>
          <a:blip r:embed="rId3"/>
          <a:stretch>
            <a:fillRect/>
          </a:stretch>
        </p:blipFill>
        <p:spPr bwMode="auto">
          <a:xfrm>
            <a:off x="381000" y="6373243"/>
            <a:ext cx="3200400" cy="364310"/>
          </a:xfrm>
          <a:prstGeom prst="rect">
            <a:avLst/>
          </a:prstGeom>
          <a:noFill/>
          <a:ln>
            <a:noFill/>
          </a:ln>
          <a:extLst>
            <a:ext uri="{53640926-AAD7-44D8-BBD7-CCE9431645EC}">
              <a14:shadowObscured xmlns:a14="http://schemas.microsoft.com/office/drawing/2010/main"/>
            </a:ext>
          </a:extLst>
        </p:spPr>
      </p:pic>
      <p:sp>
        <p:nvSpPr>
          <p:cNvPr id="23" name="TextBox 22">
            <a:extLst>
              <a:ext uri="{FF2B5EF4-FFF2-40B4-BE49-F238E27FC236}">
                <a16:creationId xmlns:a16="http://schemas.microsoft.com/office/drawing/2014/main" id="{78B3FD82-CB41-C84B-B706-06F09C4B7CF1}"/>
              </a:ext>
            </a:extLst>
          </p:cNvPr>
          <p:cNvSpPr txBox="1"/>
          <p:nvPr userDrawn="1"/>
        </p:nvSpPr>
        <p:spPr>
          <a:xfrm>
            <a:off x="7478040" y="6407925"/>
            <a:ext cx="4489537" cy="369332"/>
          </a:xfrm>
          <a:prstGeom prst="rect">
            <a:avLst/>
          </a:prstGeom>
          <a:noFill/>
        </p:spPr>
        <p:txBody>
          <a:bodyPr wrap="square" rtlCol="0">
            <a:spAutoFit/>
          </a:bodyPr>
          <a:lstStyle/>
          <a:p>
            <a:pPr algn="r"/>
            <a:r>
              <a:rPr lang="en-US" sz="1800" b="1" i="0">
                <a:solidFill>
                  <a:srgbClr val="21314D"/>
                </a:solidFill>
                <a:latin typeface="Gotham" charset="0"/>
                <a:ea typeface="Gotham" charset="0"/>
                <a:cs typeface="Gotham" charset="0"/>
              </a:rPr>
              <a:t>MINES</a:t>
            </a:r>
            <a:r>
              <a:rPr lang="en-US" sz="1800" b="1" i="0">
                <a:solidFill>
                  <a:srgbClr val="D2492A"/>
                </a:solidFill>
                <a:latin typeface="Gotham" charset="0"/>
                <a:ea typeface="Gotham" charset="0"/>
                <a:cs typeface="Gotham" charset="0"/>
              </a:rPr>
              <a:t>.</a:t>
            </a:r>
            <a:r>
              <a:rPr lang="en-US" sz="1800" b="0" i="0">
                <a:solidFill>
                  <a:srgbClr val="92A2BD"/>
                </a:solidFill>
                <a:latin typeface="Gotham Book" charset="0"/>
                <a:ea typeface="Gotham Book" charset="0"/>
                <a:cs typeface="Gotham Book" charset="0"/>
              </a:rPr>
              <a:t>EDU</a:t>
            </a:r>
          </a:p>
        </p:txBody>
      </p:sp>
      <p:sp>
        <p:nvSpPr>
          <p:cNvPr id="13" name="Subtitle 2"/>
          <p:cNvSpPr>
            <a:spLocks noGrp="1"/>
          </p:cNvSpPr>
          <p:nvPr>
            <p:ph type="subTitle" idx="1"/>
          </p:nvPr>
        </p:nvSpPr>
        <p:spPr>
          <a:xfrm>
            <a:off x="395371" y="3737295"/>
            <a:ext cx="9144000" cy="1655762"/>
          </a:xfrm>
        </p:spPr>
        <p:txBody>
          <a:bodyPr/>
          <a:lstStyle>
            <a:lvl1pPr marL="0" indent="0">
              <a:buNone/>
              <a:defRPr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algn="l"/>
            <a:r>
              <a:rPr lang="en-US">
                <a:solidFill>
                  <a:schemeClr val="bg1"/>
                </a:solidFill>
              </a:rPr>
              <a:t>Subhead, name or date goes here</a:t>
            </a:r>
          </a:p>
        </p:txBody>
      </p:sp>
      <p:pic>
        <p:nvPicPr>
          <p:cNvPr id="24" name="Picture 23">
            <a:extLst>
              <a:ext uri="{FF2B5EF4-FFF2-40B4-BE49-F238E27FC236}">
                <a16:creationId xmlns:a16="http://schemas.microsoft.com/office/drawing/2014/main" id="{F3429AB2-51CA-D34A-933D-348196C30A2C}"/>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1835085" y="170976"/>
            <a:ext cx="10356915" cy="5825765"/>
          </a:xfrm>
          <a:prstGeom prst="rect">
            <a:avLst/>
          </a:prstGeom>
        </p:spPr>
      </p:pic>
      <p:sp>
        <p:nvSpPr>
          <p:cNvPr id="12" name="Title 1"/>
          <p:cNvSpPr>
            <a:spLocks noGrp="1"/>
          </p:cNvSpPr>
          <p:nvPr>
            <p:ph type="ctrTitle"/>
          </p:nvPr>
        </p:nvSpPr>
        <p:spPr>
          <a:xfrm>
            <a:off x="395371" y="2243579"/>
            <a:ext cx="10803672" cy="719056"/>
          </a:xfrm>
        </p:spPr>
        <p:txBody>
          <a:bodyPr>
            <a:normAutofit/>
          </a:bodyPr>
          <a:lstStyle>
            <a:lvl1pPr>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algn="l"/>
            <a:r>
              <a:rPr lang="en-US" sz="5400">
                <a:solidFill>
                  <a:schemeClr val="bg1"/>
                </a:solidFill>
              </a:rPr>
              <a:t>Presentation Title Goes Here</a:t>
            </a:r>
          </a:p>
        </p:txBody>
      </p:sp>
    </p:spTree>
    <p:extLst>
      <p:ext uri="{BB962C8B-B14F-4D97-AF65-F5344CB8AC3E}">
        <p14:creationId xmlns:p14="http://schemas.microsoft.com/office/powerpoint/2010/main" val="608327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1314D"/>
                </a:solidFill>
              </a:defRPr>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8923E60E-3077-9A4D-B784-FBCD6B1A2E3F}" type="datetimeFigureOut">
              <a:rPr lang="en-US" smtClean="0"/>
              <a:t>2/21/2023</a:t>
            </a:fld>
            <a:endParaRPr lang="en-US"/>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FAA3E255-DCE9-1E4B-905B-DD6A887BD484}" type="slidenum">
              <a:rPr lang="en-US" smtClean="0"/>
              <a:t>‹#›</a:t>
            </a:fld>
            <a:endParaRPr lang="en-US"/>
          </a:p>
        </p:txBody>
      </p:sp>
      <p:sp>
        <p:nvSpPr>
          <p:cNvPr id="9" name="Rectangle 8"/>
          <p:cNvSpPr/>
          <p:nvPr userDrawn="1"/>
        </p:nvSpPr>
        <p:spPr>
          <a:xfrm>
            <a:off x="-9728" y="6265545"/>
            <a:ext cx="12201728" cy="592455"/>
          </a:xfrm>
          <a:prstGeom prst="rect">
            <a:avLst/>
          </a:prstGeom>
          <a:solidFill>
            <a:srgbClr val="2131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a:extLst>
              <a:ext uri="{FF2B5EF4-FFF2-40B4-BE49-F238E27FC236}">
                <a16:creationId xmlns:a16="http://schemas.microsoft.com/office/drawing/2014/main" id="{8D816478-27A8-5948-917C-6E6357F4BB0B}"/>
              </a:ext>
            </a:extLst>
          </p:cNvPr>
          <p:cNvSpPr txBox="1"/>
          <p:nvPr userDrawn="1"/>
        </p:nvSpPr>
        <p:spPr>
          <a:xfrm>
            <a:off x="7478040" y="6398498"/>
            <a:ext cx="4489537" cy="369332"/>
          </a:xfrm>
          <a:prstGeom prst="rect">
            <a:avLst/>
          </a:prstGeom>
          <a:noFill/>
        </p:spPr>
        <p:txBody>
          <a:bodyPr wrap="square" rtlCol="0">
            <a:spAutoFit/>
          </a:bodyPr>
          <a:lstStyle/>
          <a:p>
            <a:pPr algn="r"/>
            <a:r>
              <a:rPr lang="en-US" sz="1800" b="1" i="0">
                <a:solidFill>
                  <a:schemeClr val="bg1"/>
                </a:solidFill>
                <a:latin typeface="Gotham" charset="0"/>
                <a:ea typeface="Gotham" charset="0"/>
                <a:cs typeface="Gotham" charset="0"/>
              </a:rPr>
              <a:t>MINES</a:t>
            </a:r>
            <a:r>
              <a:rPr lang="en-US" sz="1800" b="1" i="0">
                <a:solidFill>
                  <a:srgbClr val="D2492A"/>
                </a:solidFill>
                <a:latin typeface="Gotham" charset="0"/>
                <a:ea typeface="Gotham" charset="0"/>
                <a:cs typeface="Gotham" charset="0"/>
              </a:rPr>
              <a:t>.</a:t>
            </a:r>
            <a:r>
              <a:rPr lang="en-US" sz="1800" b="0" i="0">
                <a:solidFill>
                  <a:srgbClr val="92A2BD"/>
                </a:solidFill>
                <a:latin typeface="Gotham Book" charset="0"/>
                <a:ea typeface="Gotham Book" charset="0"/>
                <a:cs typeface="Gotham Book" charset="0"/>
              </a:rPr>
              <a:t>EDU</a:t>
            </a:r>
          </a:p>
        </p:txBody>
      </p:sp>
      <p:pic>
        <p:nvPicPr>
          <p:cNvPr id="14" name="Picture 13">
            <a:extLst>
              <a:ext uri="{FF2B5EF4-FFF2-40B4-BE49-F238E27FC236}">
                <a16:creationId xmlns:a16="http://schemas.microsoft.com/office/drawing/2014/main" id="{E530F95D-C0F7-B448-B59E-D27295E0C7A5}"/>
              </a:ext>
            </a:extLst>
          </p:cNvPr>
          <p:cNvPicPr/>
          <p:nvPr userDrawn="1"/>
        </p:nvPicPr>
        <p:blipFill>
          <a:blip r:embed="rId2"/>
          <a:stretch>
            <a:fillRect/>
          </a:stretch>
        </p:blipFill>
        <p:spPr bwMode="auto">
          <a:xfrm>
            <a:off x="381003" y="6381481"/>
            <a:ext cx="3200395" cy="364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150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10048" y="-10049"/>
            <a:ext cx="5183189" cy="6943412"/>
          </a:xfrm>
          <a:prstGeom prst="rect">
            <a:avLst/>
          </a:prstGeom>
          <a:solidFill>
            <a:srgbClr val="2131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50058" y="472281"/>
            <a:ext cx="3932237" cy="1600200"/>
          </a:xfrm>
        </p:spPr>
        <p:txBody>
          <a:bodyPr anchor="b">
            <a:normAutofit/>
          </a:bodyPr>
          <a:lstStyle>
            <a:lvl1pPr>
              <a:defRPr sz="4400">
                <a:solidFill>
                  <a:schemeClr val="bg1"/>
                </a:solidFill>
              </a:defRPr>
            </a:lvl1pPr>
          </a:lstStyle>
          <a:p>
            <a:r>
              <a:rPr lang="en-US"/>
              <a:t>Copy goes here</a:t>
            </a:r>
          </a:p>
        </p:txBody>
      </p:sp>
      <p:sp>
        <p:nvSpPr>
          <p:cNvPr id="3" name="Picture Placeholder 2"/>
          <p:cNvSpPr>
            <a:spLocks noGrp="1"/>
          </p:cNvSpPr>
          <p:nvPr>
            <p:ph type="pic" idx="1"/>
          </p:nvPr>
        </p:nvSpPr>
        <p:spPr>
          <a:xfrm>
            <a:off x="5183189" y="2"/>
            <a:ext cx="7008812" cy="6857999"/>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hasCustomPrompt="1"/>
          </p:nvPr>
        </p:nvSpPr>
        <p:spPr>
          <a:xfrm>
            <a:off x="450058" y="2072481"/>
            <a:ext cx="3932237" cy="3811588"/>
          </a:xfrm>
        </p:spPr>
        <p:txBody>
          <a:bodyPr>
            <a:normAutofit/>
          </a:bodyPr>
          <a:lstStyle>
            <a:lvl1pPr marL="457189" indent="-457189">
              <a:buFont typeface="Arial" charset="0"/>
              <a:buChar char="•"/>
              <a:defRPr sz="28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Supporting text goes here</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8923E60E-3077-9A4D-B784-FBCD6B1A2E3F}" type="datetimeFigureOut">
              <a:rPr lang="en-US" smtClean="0"/>
              <a:t>2/21/2023</a:t>
            </a:fld>
            <a:endParaRPr lang="en-US"/>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FAA3E255-DCE9-1E4B-905B-DD6A887BD484}" type="slidenum">
              <a:rPr lang="en-US" smtClean="0"/>
              <a:t>‹#›</a:t>
            </a:fld>
            <a:endParaRPr lang="en-US"/>
          </a:p>
        </p:txBody>
      </p:sp>
      <p:pic>
        <p:nvPicPr>
          <p:cNvPr id="12" name="Picture 11">
            <a:extLst>
              <a:ext uri="{FF2B5EF4-FFF2-40B4-BE49-F238E27FC236}">
                <a16:creationId xmlns:a16="http://schemas.microsoft.com/office/drawing/2014/main" id="{E01F5E0A-84A7-2F4C-A9C5-069A0CC392D2}"/>
              </a:ext>
            </a:extLst>
          </p:cNvPr>
          <p:cNvPicPr/>
          <p:nvPr userDrawn="1"/>
        </p:nvPicPr>
        <p:blipFill>
          <a:blip r:embed="rId2"/>
          <a:stretch>
            <a:fillRect/>
          </a:stretch>
        </p:blipFill>
        <p:spPr bwMode="auto">
          <a:xfrm>
            <a:off x="381003" y="6381481"/>
            <a:ext cx="3200395" cy="364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5166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314D"/>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8923E60E-3077-9A4D-B784-FBCD6B1A2E3F}" type="datetimeFigureOut">
              <a:rPr lang="en-US" smtClean="0"/>
              <a:t>2/21/2023</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FAA3E255-DCE9-1E4B-905B-DD6A887BD484}" type="slidenum">
              <a:rPr lang="en-US" smtClean="0"/>
              <a:t>‹#›</a:t>
            </a:fld>
            <a:endParaRPr lang="en-US"/>
          </a:p>
        </p:txBody>
      </p:sp>
      <p:sp>
        <p:nvSpPr>
          <p:cNvPr id="7" name="Rectangle 6"/>
          <p:cNvSpPr/>
          <p:nvPr userDrawn="1"/>
        </p:nvSpPr>
        <p:spPr>
          <a:xfrm>
            <a:off x="-10048" y="6265545"/>
            <a:ext cx="12202048" cy="601701"/>
          </a:xfrm>
          <a:prstGeom prst="rect">
            <a:avLst/>
          </a:prstGeom>
          <a:solidFill>
            <a:srgbClr val="2131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Box 11">
            <a:extLst>
              <a:ext uri="{FF2B5EF4-FFF2-40B4-BE49-F238E27FC236}">
                <a16:creationId xmlns:a16="http://schemas.microsoft.com/office/drawing/2014/main" id="{6C529638-9519-5646-BC6C-4C995584BC00}"/>
              </a:ext>
            </a:extLst>
          </p:cNvPr>
          <p:cNvSpPr txBox="1"/>
          <p:nvPr userDrawn="1"/>
        </p:nvSpPr>
        <p:spPr>
          <a:xfrm>
            <a:off x="7478040" y="6398498"/>
            <a:ext cx="4489537" cy="369332"/>
          </a:xfrm>
          <a:prstGeom prst="rect">
            <a:avLst/>
          </a:prstGeom>
          <a:noFill/>
        </p:spPr>
        <p:txBody>
          <a:bodyPr wrap="square" rtlCol="0">
            <a:spAutoFit/>
          </a:bodyPr>
          <a:lstStyle/>
          <a:p>
            <a:pPr algn="r"/>
            <a:r>
              <a:rPr lang="en-US" sz="1800" b="1" i="0">
                <a:solidFill>
                  <a:schemeClr val="bg1"/>
                </a:solidFill>
                <a:latin typeface="Gotham" charset="0"/>
                <a:ea typeface="Gotham" charset="0"/>
                <a:cs typeface="Gotham" charset="0"/>
              </a:rPr>
              <a:t>MINES</a:t>
            </a:r>
            <a:r>
              <a:rPr lang="en-US" sz="1800" b="1" i="0">
                <a:solidFill>
                  <a:srgbClr val="D2492A"/>
                </a:solidFill>
                <a:latin typeface="Gotham" charset="0"/>
                <a:ea typeface="Gotham" charset="0"/>
                <a:cs typeface="Gotham" charset="0"/>
              </a:rPr>
              <a:t>.</a:t>
            </a:r>
            <a:r>
              <a:rPr lang="en-US" sz="1800" b="0" i="0">
                <a:solidFill>
                  <a:srgbClr val="92A2BD"/>
                </a:solidFill>
                <a:latin typeface="Gotham Book" charset="0"/>
                <a:ea typeface="Gotham Book" charset="0"/>
                <a:cs typeface="Gotham Book" charset="0"/>
              </a:rPr>
              <a:t>EDU</a:t>
            </a:r>
          </a:p>
        </p:txBody>
      </p:sp>
      <p:pic>
        <p:nvPicPr>
          <p:cNvPr id="13" name="Picture 12">
            <a:extLst>
              <a:ext uri="{FF2B5EF4-FFF2-40B4-BE49-F238E27FC236}">
                <a16:creationId xmlns:a16="http://schemas.microsoft.com/office/drawing/2014/main" id="{02467B4F-5A8F-3845-8B30-98B83A0003A1}"/>
              </a:ext>
            </a:extLst>
          </p:cNvPr>
          <p:cNvPicPr/>
          <p:nvPr userDrawn="1"/>
        </p:nvPicPr>
        <p:blipFill>
          <a:blip r:embed="rId2"/>
          <a:stretch>
            <a:fillRect/>
          </a:stretch>
        </p:blipFill>
        <p:spPr bwMode="auto">
          <a:xfrm>
            <a:off x="381003" y="6381481"/>
            <a:ext cx="3200395" cy="364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67638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solidFill>
                  <a:srgbClr val="21314D"/>
                </a:solidFill>
              </a:defRPr>
            </a:lvl1pPr>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8923E60E-3077-9A4D-B784-FBCD6B1A2E3F}" type="datetimeFigureOut">
              <a:rPr lang="en-US" smtClean="0"/>
              <a:t>2/21/2023</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FAA3E255-DCE9-1E4B-905B-DD6A887BD484}" type="slidenum">
              <a:rPr lang="en-US" smtClean="0"/>
              <a:t>‹#›</a:t>
            </a:fld>
            <a:endParaRPr lang="en-US"/>
          </a:p>
        </p:txBody>
      </p:sp>
      <p:sp>
        <p:nvSpPr>
          <p:cNvPr id="7" name="Rectangle 6"/>
          <p:cNvSpPr/>
          <p:nvPr userDrawn="1"/>
        </p:nvSpPr>
        <p:spPr>
          <a:xfrm>
            <a:off x="-10048" y="6265545"/>
            <a:ext cx="12202048" cy="601701"/>
          </a:xfrm>
          <a:prstGeom prst="rect">
            <a:avLst/>
          </a:prstGeom>
          <a:solidFill>
            <a:srgbClr val="2131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Box 11">
            <a:extLst>
              <a:ext uri="{FF2B5EF4-FFF2-40B4-BE49-F238E27FC236}">
                <a16:creationId xmlns:a16="http://schemas.microsoft.com/office/drawing/2014/main" id="{1C06899B-D311-B446-8DBB-7D61E82846C1}"/>
              </a:ext>
            </a:extLst>
          </p:cNvPr>
          <p:cNvSpPr txBox="1"/>
          <p:nvPr userDrawn="1"/>
        </p:nvSpPr>
        <p:spPr>
          <a:xfrm>
            <a:off x="7478040" y="6398498"/>
            <a:ext cx="4489537" cy="369332"/>
          </a:xfrm>
          <a:prstGeom prst="rect">
            <a:avLst/>
          </a:prstGeom>
          <a:noFill/>
        </p:spPr>
        <p:txBody>
          <a:bodyPr wrap="square" rtlCol="0">
            <a:spAutoFit/>
          </a:bodyPr>
          <a:lstStyle/>
          <a:p>
            <a:pPr algn="r"/>
            <a:r>
              <a:rPr lang="en-US" sz="1800" b="1" i="0">
                <a:solidFill>
                  <a:schemeClr val="bg1"/>
                </a:solidFill>
                <a:latin typeface="Gotham" charset="0"/>
                <a:ea typeface="Gotham" charset="0"/>
                <a:cs typeface="Gotham" charset="0"/>
              </a:rPr>
              <a:t>MINES</a:t>
            </a:r>
            <a:r>
              <a:rPr lang="en-US" sz="1800" b="1" i="0">
                <a:solidFill>
                  <a:srgbClr val="D2492A"/>
                </a:solidFill>
                <a:latin typeface="Gotham" charset="0"/>
                <a:ea typeface="Gotham" charset="0"/>
                <a:cs typeface="Gotham" charset="0"/>
              </a:rPr>
              <a:t>.</a:t>
            </a:r>
            <a:r>
              <a:rPr lang="en-US" sz="1800" b="0" i="0">
                <a:solidFill>
                  <a:srgbClr val="92A2BD"/>
                </a:solidFill>
                <a:latin typeface="Gotham Book" charset="0"/>
                <a:ea typeface="Gotham Book" charset="0"/>
                <a:cs typeface="Gotham Book" charset="0"/>
              </a:rPr>
              <a:t>EDU</a:t>
            </a:r>
          </a:p>
        </p:txBody>
      </p:sp>
      <p:pic>
        <p:nvPicPr>
          <p:cNvPr id="13" name="Picture 12">
            <a:extLst>
              <a:ext uri="{FF2B5EF4-FFF2-40B4-BE49-F238E27FC236}">
                <a16:creationId xmlns:a16="http://schemas.microsoft.com/office/drawing/2014/main" id="{C4CB1FB3-2557-BB46-9386-C66D040E875F}"/>
              </a:ext>
            </a:extLst>
          </p:cNvPr>
          <p:cNvPicPr/>
          <p:nvPr userDrawn="1"/>
        </p:nvPicPr>
        <p:blipFill>
          <a:blip r:embed="rId2"/>
          <a:stretch>
            <a:fillRect/>
          </a:stretch>
        </p:blipFill>
        <p:spPr bwMode="auto">
          <a:xfrm>
            <a:off x="381003" y="6381481"/>
            <a:ext cx="3200395" cy="364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1484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p:cNvSpPr/>
          <p:nvPr userDrawn="1"/>
        </p:nvSpPr>
        <p:spPr>
          <a:xfrm>
            <a:off x="-9728" y="-9729"/>
            <a:ext cx="12201728" cy="6265545"/>
          </a:xfrm>
          <a:prstGeom prst="rect">
            <a:avLst/>
          </a:prstGeom>
          <a:solidFill>
            <a:srgbClr val="2131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831851" y="1709740"/>
            <a:ext cx="10515600" cy="2852737"/>
          </a:xfrm>
        </p:spPr>
        <p:txBody>
          <a:bodyPr anchor="b">
            <a:normAutofit/>
          </a:bodyPr>
          <a:lstStyle>
            <a:lvl1pPr>
              <a:defRPr sz="44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Section header goes here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b="0" i="0">
                <a:solidFill>
                  <a:srgbClr val="92A2BD"/>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Section subhead goes here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8923E60E-3077-9A4D-B784-FBCD6B1A2E3F}" type="datetimeFigureOut">
              <a:rPr lang="en-US" smtClean="0"/>
              <a:t>2/21/2023</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FAA3E255-DCE9-1E4B-905B-DD6A887BD484}" type="slidenum">
              <a:rPr lang="en-US" smtClean="0"/>
              <a:t>‹#›</a:t>
            </a:fld>
            <a:endParaRPr lang="en-US"/>
          </a:p>
        </p:txBody>
      </p:sp>
      <p:pic>
        <p:nvPicPr>
          <p:cNvPr id="12" name="Picture 11">
            <a:extLst>
              <a:ext uri="{FF2B5EF4-FFF2-40B4-BE49-F238E27FC236}">
                <a16:creationId xmlns:a16="http://schemas.microsoft.com/office/drawing/2014/main" id="{4C2BC71D-0003-024E-9F29-71C949747F4A}"/>
              </a:ext>
            </a:extLst>
          </p:cNvPr>
          <p:cNvPicPr/>
          <p:nvPr userDrawn="1"/>
        </p:nvPicPr>
        <p:blipFill>
          <a:blip r:embed="rId2"/>
          <a:stretch>
            <a:fillRect/>
          </a:stretch>
        </p:blipFill>
        <p:spPr bwMode="auto">
          <a:xfrm>
            <a:off x="381000" y="6373243"/>
            <a:ext cx="3200400" cy="364310"/>
          </a:xfrm>
          <a:prstGeom prst="rect">
            <a:avLst/>
          </a:prstGeom>
          <a:noFill/>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25715021-AF61-AF4F-9B48-1343FD8CB059}"/>
              </a:ext>
            </a:extLst>
          </p:cNvPr>
          <p:cNvSpPr txBox="1"/>
          <p:nvPr userDrawn="1"/>
        </p:nvSpPr>
        <p:spPr>
          <a:xfrm>
            <a:off x="7478040" y="6407925"/>
            <a:ext cx="4489537" cy="369332"/>
          </a:xfrm>
          <a:prstGeom prst="rect">
            <a:avLst/>
          </a:prstGeom>
          <a:noFill/>
        </p:spPr>
        <p:txBody>
          <a:bodyPr wrap="square" rtlCol="0">
            <a:spAutoFit/>
          </a:bodyPr>
          <a:lstStyle/>
          <a:p>
            <a:pPr algn="r"/>
            <a:r>
              <a:rPr lang="en-US" sz="1800" b="1" i="0">
                <a:solidFill>
                  <a:srgbClr val="21314D"/>
                </a:solidFill>
                <a:latin typeface="Gotham" charset="0"/>
                <a:ea typeface="Gotham" charset="0"/>
                <a:cs typeface="Gotham" charset="0"/>
              </a:rPr>
              <a:t>MINES</a:t>
            </a:r>
            <a:r>
              <a:rPr lang="en-US" sz="1800" b="1" i="0">
                <a:solidFill>
                  <a:srgbClr val="D2492A"/>
                </a:solidFill>
                <a:latin typeface="Gotham" charset="0"/>
                <a:ea typeface="Gotham" charset="0"/>
                <a:cs typeface="Gotham" charset="0"/>
              </a:rPr>
              <a:t>.</a:t>
            </a:r>
            <a:r>
              <a:rPr lang="en-US" sz="1800" b="0" i="0">
                <a:solidFill>
                  <a:srgbClr val="92A2BD"/>
                </a:solidFill>
                <a:latin typeface="Gotham Book" charset="0"/>
                <a:ea typeface="Gotham Book" charset="0"/>
                <a:cs typeface="Gotham Book" charset="0"/>
              </a:rPr>
              <a:t>EDU</a:t>
            </a:r>
          </a:p>
        </p:txBody>
      </p:sp>
    </p:spTree>
    <p:extLst>
      <p:ext uri="{BB962C8B-B14F-4D97-AF65-F5344CB8AC3E}">
        <p14:creationId xmlns:p14="http://schemas.microsoft.com/office/powerpoint/2010/main" val="159368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314D"/>
                </a:solidFill>
              </a:defRPr>
            </a:lvl1pPr>
          </a:lstStyle>
          <a:p>
            <a:r>
              <a:rPr lang="en-US"/>
              <a:t>Click to edit Master title style</a:t>
            </a:r>
          </a:p>
        </p:txBody>
      </p:sp>
      <p:sp>
        <p:nvSpPr>
          <p:cNvPr id="15" name="Rectangle 14"/>
          <p:cNvSpPr/>
          <p:nvPr userDrawn="1"/>
        </p:nvSpPr>
        <p:spPr>
          <a:xfrm>
            <a:off x="-9728" y="6265545"/>
            <a:ext cx="12201728" cy="601701"/>
          </a:xfrm>
          <a:prstGeom prst="rect">
            <a:avLst/>
          </a:prstGeom>
          <a:solidFill>
            <a:srgbClr val="2131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8923E60E-3077-9A4D-B784-FBCD6B1A2E3F}" type="datetimeFigureOut">
              <a:rPr lang="en-US" smtClean="0"/>
              <a:t>2/21/2023</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FAA3E255-DCE9-1E4B-905B-DD6A887BD484}" type="slidenum">
              <a:rPr lang="en-US" smtClean="0"/>
              <a:t>‹#›</a:t>
            </a:fld>
            <a:endParaRPr lang="en-US"/>
          </a:p>
        </p:txBody>
      </p:sp>
      <p:sp>
        <p:nvSpPr>
          <p:cNvPr id="14" name="TextBox 13"/>
          <p:cNvSpPr txBox="1"/>
          <p:nvPr userDrawn="1"/>
        </p:nvSpPr>
        <p:spPr>
          <a:xfrm>
            <a:off x="7478040" y="6398498"/>
            <a:ext cx="4489537" cy="369332"/>
          </a:xfrm>
          <a:prstGeom prst="rect">
            <a:avLst/>
          </a:prstGeom>
          <a:noFill/>
        </p:spPr>
        <p:txBody>
          <a:bodyPr wrap="square" rtlCol="0">
            <a:spAutoFit/>
          </a:bodyPr>
          <a:lstStyle/>
          <a:p>
            <a:pPr algn="r"/>
            <a:r>
              <a:rPr lang="en-US" sz="1800" b="1" i="0">
                <a:solidFill>
                  <a:schemeClr val="bg1"/>
                </a:solidFill>
                <a:latin typeface="Gotham" charset="0"/>
                <a:ea typeface="Gotham" charset="0"/>
                <a:cs typeface="Gotham" charset="0"/>
              </a:rPr>
              <a:t>MINES</a:t>
            </a:r>
            <a:r>
              <a:rPr lang="en-US" sz="1800" b="1" i="0">
                <a:solidFill>
                  <a:srgbClr val="D2492A"/>
                </a:solidFill>
                <a:latin typeface="Gotham" charset="0"/>
                <a:ea typeface="Gotham" charset="0"/>
                <a:cs typeface="Gotham" charset="0"/>
              </a:rPr>
              <a:t>.</a:t>
            </a:r>
            <a:r>
              <a:rPr lang="en-US" sz="1800" b="0" i="0">
                <a:solidFill>
                  <a:srgbClr val="92A2BD"/>
                </a:solidFill>
                <a:latin typeface="Gotham Book" charset="0"/>
                <a:ea typeface="Gotham Book" charset="0"/>
                <a:cs typeface="Gotham Book" charset="0"/>
              </a:rPr>
              <a:t>EDU</a:t>
            </a:r>
          </a:p>
        </p:txBody>
      </p:sp>
      <p:pic>
        <p:nvPicPr>
          <p:cNvPr id="10" name="Picture 9">
            <a:extLst>
              <a:ext uri="{FF2B5EF4-FFF2-40B4-BE49-F238E27FC236}">
                <a16:creationId xmlns:a16="http://schemas.microsoft.com/office/drawing/2014/main" id="{E3C7278D-9F84-1645-9C4A-4B5FD9D68954}"/>
              </a:ext>
            </a:extLst>
          </p:cNvPr>
          <p:cNvPicPr/>
          <p:nvPr userDrawn="1"/>
        </p:nvPicPr>
        <p:blipFill>
          <a:blip r:embed="rId2"/>
          <a:stretch>
            <a:fillRect/>
          </a:stretch>
        </p:blipFill>
        <p:spPr bwMode="auto">
          <a:xfrm>
            <a:off x="381003" y="6381481"/>
            <a:ext cx="3200395" cy="364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6334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314D"/>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8923E60E-3077-9A4D-B784-FBCD6B1A2E3F}" type="datetimeFigureOut">
              <a:rPr lang="en-US" smtClean="0"/>
              <a:t>2/21/2023</a:t>
            </a:fld>
            <a:endParaRPr lang="en-US"/>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FAA3E255-DCE9-1E4B-905B-DD6A887BD484}" type="slidenum">
              <a:rPr lang="en-US" smtClean="0"/>
              <a:t>‹#›</a:t>
            </a:fld>
            <a:endParaRPr lang="en-US"/>
          </a:p>
        </p:txBody>
      </p:sp>
      <p:sp>
        <p:nvSpPr>
          <p:cNvPr id="8" name="Rectangle 7"/>
          <p:cNvSpPr/>
          <p:nvPr userDrawn="1"/>
        </p:nvSpPr>
        <p:spPr>
          <a:xfrm>
            <a:off x="-9728" y="6265545"/>
            <a:ext cx="12201728" cy="592455"/>
          </a:xfrm>
          <a:prstGeom prst="rect">
            <a:avLst/>
          </a:prstGeom>
          <a:solidFill>
            <a:srgbClr val="2131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3E729617-3EE6-934F-B272-92B6163ABCA3}"/>
              </a:ext>
            </a:extLst>
          </p:cNvPr>
          <p:cNvSpPr txBox="1"/>
          <p:nvPr userDrawn="1"/>
        </p:nvSpPr>
        <p:spPr>
          <a:xfrm>
            <a:off x="7478040" y="6398498"/>
            <a:ext cx="4489537" cy="369332"/>
          </a:xfrm>
          <a:prstGeom prst="rect">
            <a:avLst/>
          </a:prstGeom>
          <a:noFill/>
        </p:spPr>
        <p:txBody>
          <a:bodyPr wrap="square" rtlCol="0">
            <a:spAutoFit/>
          </a:bodyPr>
          <a:lstStyle/>
          <a:p>
            <a:pPr algn="r"/>
            <a:r>
              <a:rPr lang="en-US" sz="1800" b="1" i="0">
                <a:solidFill>
                  <a:schemeClr val="bg1"/>
                </a:solidFill>
                <a:latin typeface="Gotham" charset="0"/>
                <a:ea typeface="Gotham" charset="0"/>
                <a:cs typeface="Gotham" charset="0"/>
              </a:rPr>
              <a:t>MINES</a:t>
            </a:r>
            <a:r>
              <a:rPr lang="en-US" sz="1800" b="1" i="0">
                <a:solidFill>
                  <a:srgbClr val="D2492A"/>
                </a:solidFill>
                <a:latin typeface="Gotham" charset="0"/>
                <a:ea typeface="Gotham" charset="0"/>
                <a:cs typeface="Gotham" charset="0"/>
              </a:rPr>
              <a:t>.</a:t>
            </a:r>
            <a:r>
              <a:rPr lang="en-US" sz="1800" b="0" i="0">
                <a:solidFill>
                  <a:srgbClr val="92A2BD"/>
                </a:solidFill>
                <a:latin typeface="Gotham Book" charset="0"/>
                <a:ea typeface="Gotham Book" charset="0"/>
                <a:cs typeface="Gotham Book" charset="0"/>
              </a:rPr>
              <a:t>EDU</a:t>
            </a:r>
          </a:p>
        </p:txBody>
      </p:sp>
      <p:pic>
        <p:nvPicPr>
          <p:cNvPr id="14" name="Picture 13">
            <a:extLst>
              <a:ext uri="{FF2B5EF4-FFF2-40B4-BE49-F238E27FC236}">
                <a16:creationId xmlns:a16="http://schemas.microsoft.com/office/drawing/2014/main" id="{AA977242-14B3-B24E-8B0C-44E4362EFCBD}"/>
              </a:ext>
            </a:extLst>
          </p:cNvPr>
          <p:cNvPicPr/>
          <p:nvPr userDrawn="1"/>
        </p:nvPicPr>
        <p:blipFill>
          <a:blip r:embed="rId2"/>
          <a:stretch>
            <a:fillRect/>
          </a:stretch>
        </p:blipFill>
        <p:spPr bwMode="auto">
          <a:xfrm>
            <a:off x="381003" y="6381481"/>
            <a:ext cx="3200395" cy="364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1851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solidFill>
                  <a:srgbClr val="21314D"/>
                </a:solidFill>
              </a:defRPr>
            </a:lvl1p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2"/>
            <a:ext cx="2743200" cy="365125"/>
          </a:xfrm>
          <a:prstGeom prst="rect">
            <a:avLst/>
          </a:prstGeom>
        </p:spPr>
        <p:txBody>
          <a:bodyPr/>
          <a:lstStyle/>
          <a:p>
            <a:fld id="{8923E60E-3077-9A4D-B784-FBCD6B1A2E3F}" type="datetimeFigureOut">
              <a:rPr lang="en-US" smtClean="0"/>
              <a:t>2/21/2023</a:t>
            </a:fld>
            <a:endParaRPr lang="en-US"/>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fld id="{FAA3E255-DCE9-1E4B-905B-DD6A887BD484}" type="slidenum">
              <a:rPr lang="en-US" smtClean="0"/>
              <a:t>‹#›</a:t>
            </a:fld>
            <a:endParaRPr lang="en-US"/>
          </a:p>
        </p:txBody>
      </p:sp>
      <p:sp>
        <p:nvSpPr>
          <p:cNvPr id="10" name="Rectangle 9"/>
          <p:cNvSpPr/>
          <p:nvPr userDrawn="1"/>
        </p:nvSpPr>
        <p:spPr>
          <a:xfrm>
            <a:off x="-9728" y="6265545"/>
            <a:ext cx="12201728" cy="592455"/>
          </a:xfrm>
          <a:prstGeom prst="rect">
            <a:avLst/>
          </a:prstGeom>
          <a:solidFill>
            <a:srgbClr val="2131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07053E08-80AB-B043-979E-87B7A1E7EB21}"/>
              </a:ext>
            </a:extLst>
          </p:cNvPr>
          <p:cNvSpPr txBox="1"/>
          <p:nvPr userDrawn="1"/>
        </p:nvSpPr>
        <p:spPr>
          <a:xfrm>
            <a:off x="7478040" y="6398498"/>
            <a:ext cx="4489537" cy="369332"/>
          </a:xfrm>
          <a:prstGeom prst="rect">
            <a:avLst/>
          </a:prstGeom>
          <a:noFill/>
        </p:spPr>
        <p:txBody>
          <a:bodyPr wrap="square" rtlCol="0">
            <a:spAutoFit/>
          </a:bodyPr>
          <a:lstStyle/>
          <a:p>
            <a:pPr algn="r"/>
            <a:r>
              <a:rPr lang="en-US" sz="1800" b="1" i="0">
                <a:solidFill>
                  <a:schemeClr val="bg1"/>
                </a:solidFill>
                <a:latin typeface="Gotham" charset="0"/>
                <a:ea typeface="Gotham" charset="0"/>
                <a:cs typeface="Gotham" charset="0"/>
              </a:rPr>
              <a:t>MINES</a:t>
            </a:r>
            <a:r>
              <a:rPr lang="en-US" sz="1800" b="1" i="0">
                <a:solidFill>
                  <a:srgbClr val="D2492A"/>
                </a:solidFill>
                <a:latin typeface="Gotham" charset="0"/>
                <a:ea typeface="Gotham" charset="0"/>
                <a:cs typeface="Gotham" charset="0"/>
              </a:rPr>
              <a:t>.</a:t>
            </a:r>
            <a:r>
              <a:rPr lang="en-US" sz="1800" b="0" i="0">
                <a:solidFill>
                  <a:srgbClr val="92A2BD"/>
                </a:solidFill>
                <a:latin typeface="Gotham Book" charset="0"/>
                <a:ea typeface="Gotham Book" charset="0"/>
                <a:cs typeface="Gotham Book" charset="0"/>
              </a:rPr>
              <a:t>EDU</a:t>
            </a:r>
          </a:p>
        </p:txBody>
      </p:sp>
      <p:pic>
        <p:nvPicPr>
          <p:cNvPr id="16" name="Picture 15">
            <a:extLst>
              <a:ext uri="{FF2B5EF4-FFF2-40B4-BE49-F238E27FC236}">
                <a16:creationId xmlns:a16="http://schemas.microsoft.com/office/drawing/2014/main" id="{32B57081-B141-9B4E-9482-F401745054EE}"/>
              </a:ext>
            </a:extLst>
          </p:cNvPr>
          <p:cNvPicPr/>
          <p:nvPr userDrawn="1"/>
        </p:nvPicPr>
        <p:blipFill>
          <a:blip r:embed="rId2"/>
          <a:stretch>
            <a:fillRect/>
          </a:stretch>
        </p:blipFill>
        <p:spPr bwMode="auto">
          <a:xfrm>
            <a:off x="381003" y="6381481"/>
            <a:ext cx="3200395" cy="364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87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314D"/>
                </a:solidFill>
              </a:defRPr>
            </a:lvl1pPr>
          </a:lstStyle>
          <a:p>
            <a:r>
              <a:rPr lang="en-US"/>
              <a:t>Click to edit Master title style</a:t>
            </a:r>
          </a:p>
        </p:txBody>
      </p:sp>
      <p:sp>
        <p:nvSpPr>
          <p:cNvPr id="3" name="Date Placeholder 2"/>
          <p:cNvSpPr>
            <a:spLocks noGrp="1"/>
          </p:cNvSpPr>
          <p:nvPr>
            <p:ph type="dt" sz="half" idx="10"/>
          </p:nvPr>
        </p:nvSpPr>
        <p:spPr>
          <a:xfrm>
            <a:off x="838200" y="6356352"/>
            <a:ext cx="2743200" cy="365125"/>
          </a:xfrm>
          <a:prstGeom prst="rect">
            <a:avLst/>
          </a:prstGeom>
        </p:spPr>
        <p:txBody>
          <a:bodyPr/>
          <a:lstStyle/>
          <a:p>
            <a:fld id="{8923E60E-3077-9A4D-B784-FBCD6B1A2E3F}" type="datetimeFigureOut">
              <a:rPr lang="en-US" smtClean="0"/>
              <a:t>2/21/2023</a:t>
            </a:fld>
            <a:endParaRPr lang="en-US"/>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FAA3E255-DCE9-1E4B-905B-DD6A887BD484}" type="slidenum">
              <a:rPr lang="en-US" smtClean="0"/>
              <a:t>‹#›</a:t>
            </a:fld>
            <a:endParaRPr lang="en-US"/>
          </a:p>
        </p:txBody>
      </p:sp>
      <p:sp>
        <p:nvSpPr>
          <p:cNvPr id="6" name="Rectangle 5"/>
          <p:cNvSpPr/>
          <p:nvPr userDrawn="1"/>
        </p:nvSpPr>
        <p:spPr>
          <a:xfrm>
            <a:off x="-9728" y="6265545"/>
            <a:ext cx="12201728" cy="592455"/>
          </a:xfrm>
          <a:prstGeom prst="rect">
            <a:avLst/>
          </a:prstGeom>
          <a:solidFill>
            <a:srgbClr val="2131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a:extLst>
              <a:ext uri="{FF2B5EF4-FFF2-40B4-BE49-F238E27FC236}">
                <a16:creationId xmlns:a16="http://schemas.microsoft.com/office/drawing/2014/main" id="{6BA0EA07-1225-FE4C-917E-74A024F5E428}"/>
              </a:ext>
            </a:extLst>
          </p:cNvPr>
          <p:cNvSpPr txBox="1"/>
          <p:nvPr userDrawn="1"/>
        </p:nvSpPr>
        <p:spPr>
          <a:xfrm>
            <a:off x="7478040" y="6398498"/>
            <a:ext cx="4489537" cy="369332"/>
          </a:xfrm>
          <a:prstGeom prst="rect">
            <a:avLst/>
          </a:prstGeom>
          <a:noFill/>
        </p:spPr>
        <p:txBody>
          <a:bodyPr wrap="square" rtlCol="0">
            <a:spAutoFit/>
          </a:bodyPr>
          <a:lstStyle/>
          <a:p>
            <a:pPr algn="r"/>
            <a:r>
              <a:rPr lang="en-US" sz="1800" b="1" i="0">
                <a:solidFill>
                  <a:schemeClr val="bg1"/>
                </a:solidFill>
                <a:latin typeface="Gotham" charset="0"/>
                <a:ea typeface="Gotham" charset="0"/>
                <a:cs typeface="Gotham" charset="0"/>
              </a:rPr>
              <a:t>MINES</a:t>
            </a:r>
            <a:r>
              <a:rPr lang="en-US" sz="1800" b="1" i="0">
                <a:solidFill>
                  <a:srgbClr val="D2492A"/>
                </a:solidFill>
                <a:latin typeface="Gotham" charset="0"/>
                <a:ea typeface="Gotham" charset="0"/>
                <a:cs typeface="Gotham" charset="0"/>
              </a:rPr>
              <a:t>.</a:t>
            </a:r>
            <a:r>
              <a:rPr lang="en-US" sz="1800" b="0" i="0">
                <a:solidFill>
                  <a:srgbClr val="92A2BD"/>
                </a:solidFill>
                <a:latin typeface="Gotham Book" charset="0"/>
                <a:ea typeface="Gotham Book" charset="0"/>
                <a:cs typeface="Gotham Book" charset="0"/>
              </a:rPr>
              <a:t>EDU</a:t>
            </a:r>
          </a:p>
        </p:txBody>
      </p:sp>
      <p:pic>
        <p:nvPicPr>
          <p:cNvPr id="12" name="Picture 11">
            <a:extLst>
              <a:ext uri="{FF2B5EF4-FFF2-40B4-BE49-F238E27FC236}">
                <a16:creationId xmlns:a16="http://schemas.microsoft.com/office/drawing/2014/main" id="{43F1F743-16CE-3043-9E24-77715B0645DA}"/>
              </a:ext>
            </a:extLst>
          </p:cNvPr>
          <p:cNvPicPr/>
          <p:nvPr userDrawn="1"/>
        </p:nvPicPr>
        <p:blipFill>
          <a:blip r:embed="rId2"/>
          <a:stretch>
            <a:fillRect/>
          </a:stretch>
        </p:blipFill>
        <p:spPr bwMode="auto">
          <a:xfrm>
            <a:off x="381003" y="6381481"/>
            <a:ext cx="3200395" cy="364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1590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a:lstStyle/>
          <a:p>
            <a:fld id="{8923E60E-3077-9A4D-B784-FBCD6B1A2E3F}" type="datetimeFigureOut">
              <a:rPr lang="en-US" smtClean="0"/>
              <a:t>2/21/2023</a:t>
            </a:fld>
            <a:endParaRPr lang="en-US"/>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fld id="{FAA3E255-DCE9-1E4B-905B-DD6A887BD484}" type="slidenum">
              <a:rPr lang="en-US" smtClean="0"/>
              <a:t>‹#›</a:t>
            </a:fld>
            <a:endParaRPr lang="en-US"/>
          </a:p>
        </p:txBody>
      </p:sp>
      <p:sp>
        <p:nvSpPr>
          <p:cNvPr id="9" name="Title 2"/>
          <p:cNvSpPr txBox="1">
            <a:spLocks/>
          </p:cNvSpPr>
          <p:nvPr userDrawn="1"/>
        </p:nvSpPr>
        <p:spPr>
          <a:xfrm>
            <a:off x="838202" y="5746528"/>
            <a:ext cx="13016751" cy="779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21314D"/>
                </a:solidFill>
                <a:latin typeface="Gotham Medium" charset="0"/>
                <a:ea typeface="Gotham Medium" charset="0"/>
                <a:cs typeface="Gotham Medium" charset="0"/>
              </a:defRPr>
            </a:lvl1pPr>
          </a:lstStyle>
          <a:p>
            <a:r>
              <a:rPr lang="en-US" sz="4400" b="1" i="0">
                <a:latin typeface="Arial" panose="020B0604020202020204" pitchFamily="34" charset="0"/>
                <a:cs typeface="Arial" panose="020B0604020202020204" pitchFamily="34" charset="0"/>
              </a:rPr>
              <a:t>Headline Copy Goes Here</a:t>
            </a:r>
          </a:p>
        </p:txBody>
      </p:sp>
      <p:sp>
        <p:nvSpPr>
          <p:cNvPr id="10" name="Picture Placeholder 2"/>
          <p:cNvSpPr>
            <a:spLocks noGrp="1"/>
          </p:cNvSpPr>
          <p:nvPr>
            <p:ph type="pic" idx="1"/>
          </p:nvPr>
        </p:nvSpPr>
        <p:spPr>
          <a:xfrm>
            <a:off x="0" y="1"/>
            <a:ext cx="12192000" cy="557703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Tree>
    <p:extLst>
      <p:ext uri="{BB962C8B-B14F-4D97-AF65-F5344CB8AC3E}">
        <p14:creationId xmlns:p14="http://schemas.microsoft.com/office/powerpoint/2010/main" val="2131095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10048" y="-10048"/>
            <a:ext cx="12202048" cy="6868048"/>
          </a:xfrm>
          <a:prstGeom prst="rect">
            <a:avLst/>
          </a:prstGeom>
          <a:solidFill>
            <a:srgbClr val="2131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1835085" y="552941"/>
            <a:ext cx="10356915" cy="5825765"/>
          </a:xfrm>
          <a:prstGeom prst="rect">
            <a:avLst/>
          </a:prstGeom>
        </p:spPr>
      </p:pic>
      <p:sp>
        <p:nvSpPr>
          <p:cNvPr id="5" name="Subtitle 2"/>
          <p:cNvSpPr>
            <a:spLocks noGrp="1"/>
          </p:cNvSpPr>
          <p:nvPr>
            <p:ph type="subTitle" idx="1" hasCustomPrompt="1"/>
          </p:nvPr>
        </p:nvSpPr>
        <p:spPr>
          <a:xfrm>
            <a:off x="2046399" y="2531096"/>
            <a:ext cx="9144000" cy="1655762"/>
          </a:xfrm>
        </p:spPr>
        <p:txBody>
          <a:bodyPr>
            <a:normAutofit/>
          </a:bodyPr>
          <a:lstStyle>
            <a:lvl1pPr marL="0" indent="0">
              <a:buNone/>
              <a:defRPr sz="40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algn="l"/>
            <a:r>
              <a:rPr lang="en-US">
                <a:solidFill>
                  <a:schemeClr val="bg1"/>
                </a:solidFill>
              </a:rPr>
              <a:t>“Quote goes here.”</a:t>
            </a:r>
          </a:p>
        </p:txBody>
      </p:sp>
    </p:spTree>
    <p:extLst>
      <p:ext uri="{BB962C8B-B14F-4D97-AF65-F5344CB8AC3E}">
        <p14:creationId xmlns:p14="http://schemas.microsoft.com/office/powerpoint/2010/main" val="22439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7060252" y="982464"/>
            <a:ext cx="4862405" cy="1794085"/>
          </a:xfrm>
        </p:spPr>
        <p:txBody>
          <a:bodyPr/>
          <a:lstStyle/>
          <a:p>
            <a:r>
              <a:rPr lang="en-US"/>
              <a:t>Headline Copy Goes Here</a:t>
            </a:r>
          </a:p>
        </p:txBody>
      </p:sp>
      <p:sp>
        <p:nvSpPr>
          <p:cNvPr id="4" name="Content Placeholder 2"/>
          <p:cNvSpPr>
            <a:spLocks noGrp="1"/>
          </p:cNvSpPr>
          <p:nvPr>
            <p:ph idx="1"/>
          </p:nvPr>
        </p:nvSpPr>
        <p:spPr>
          <a:xfrm>
            <a:off x="7060253" y="3052261"/>
            <a:ext cx="4862404" cy="1975926"/>
          </a:xfrm>
        </p:spPr>
        <p:txBody>
          <a:bodyPr/>
          <a:lstStyle/>
          <a:p>
            <a:r>
              <a:rPr lang="en-US"/>
              <a:t>Click to add text</a:t>
            </a:r>
          </a:p>
          <a:p>
            <a:r>
              <a:rPr lang="en-US"/>
              <a:t>Click to add text</a:t>
            </a:r>
          </a:p>
        </p:txBody>
      </p:sp>
      <p:sp>
        <p:nvSpPr>
          <p:cNvPr id="6" name="Picture Placeholder 2"/>
          <p:cNvSpPr>
            <a:spLocks noGrp="1"/>
          </p:cNvSpPr>
          <p:nvPr>
            <p:ph type="pic" idx="10"/>
          </p:nvPr>
        </p:nvSpPr>
        <p:spPr>
          <a:xfrm>
            <a:off x="0" y="3"/>
            <a:ext cx="6890995" cy="6857999"/>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8" name="TextBox 7"/>
          <p:cNvSpPr txBox="1"/>
          <p:nvPr userDrawn="1"/>
        </p:nvSpPr>
        <p:spPr>
          <a:xfrm>
            <a:off x="7478040" y="6407925"/>
            <a:ext cx="4489537" cy="369332"/>
          </a:xfrm>
          <a:prstGeom prst="rect">
            <a:avLst/>
          </a:prstGeom>
          <a:noFill/>
        </p:spPr>
        <p:txBody>
          <a:bodyPr wrap="square" rtlCol="0">
            <a:spAutoFit/>
          </a:bodyPr>
          <a:lstStyle/>
          <a:p>
            <a:pPr algn="r"/>
            <a:r>
              <a:rPr lang="en-US" sz="1800" b="1" i="0">
                <a:solidFill>
                  <a:srgbClr val="21314D"/>
                </a:solidFill>
                <a:latin typeface="Gotham" charset="0"/>
                <a:ea typeface="Gotham" charset="0"/>
                <a:cs typeface="Gotham" charset="0"/>
              </a:rPr>
              <a:t>MINES</a:t>
            </a:r>
            <a:r>
              <a:rPr lang="en-US" sz="1800" b="1" i="0">
                <a:solidFill>
                  <a:srgbClr val="D2492A"/>
                </a:solidFill>
                <a:latin typeface="Gotham" charset="0"/>
                <a:ea typeface="Gotham" charset="0"/>
                <a:cs typeface="Gotham" charset="0"/>
              </a:rPr>
              <a:t>.</a:t>
            </a:r>
            <a:r>
              <a:rPr lang="en-US" sz="1800" b="0" i="0">
                <a:solidFill>
                  <a:srgbClr val="92A2BD"/>
                </a:solidFill>
                <a:latin typeface="Gotham Book" charset="0"/>
                <a:ea typeface="Gotham Book" charset="0"/>
                <a:cs typeface="Gotham Book" charset="0"/>
              </a:rPr>
              <a:t>EDU</a:t>
            </a:r>
          </a:p>
        </p:txBody>
      </p:sp>
    </p:spTree>
    <p:extLst>
      <p:ext uri="{BB962C8B-B14F-4D97-AF65-F5344CB8AC3E}">
        <p14:creationId xmlns:p14="http://schemas.microsoft.com/office/powerpoint/2010/main" val="539565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734776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377" rtl="0" eaLnBrk="1" latinLnBrk="0" hangingPunct="1">
        <a:lnSpc>
          <a:spcPct val="90000"/>
        </a:lnSpc>
        <a:spcBef>
          <a:spcPct val="0"/>
        </a:spcBef>
        <a:buNone/>
        <a:defRPr sz="4400" b="1" i="0" kern="1200">
          <a:solidFill>
            <a:srgbClr val="21314D"/>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a:buChar char="•"/>
        <a:defRPr sz="2800" b="0"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a:buChar char="•"/>
        <a:defRPr sz="2400" b="0" i="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a:buChar char="•"/>
        <a:defRPr sz="2000" b="0" i="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a:buChar char="•"/>
        <a:defRPr sz="1800" b="0" i="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a:buChar char="•"/>
        <a:defRPr sz="1800" b="0" i="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371" y="1990174"/>
            <a:ext cx="10803672" cy="1130531"/>
          </a:xfrm>
        </p:spPr>
        <p:txBody>
          <a:bodyPr>
            <a:noAutofit/>
          </a:bodyPr>
          <a:lstStyle/>
          <a:p>
            <a:r>
              <a:rPr lang="en-US" dirty="0">
                <a:latin typeface="+mj-lt"/>
                <a:cs typeface="Calibri" panose="020F0502020204030204" pitchFamily="34" charset="0"/>
              </a:rPr>
              <a:t>Senior Design</a:t>
            </a:r>
            <a:br>
              <a:rPr lang="en-US" dirty="0">
                <a:latin typeface="+mj-lt"/>
                <a:cs typeface="Calibri" panose="020F0502020204030204" pitchFamily="34" charset="0"/>
              </a:rPr>
            </a:br>
            <a:r>
              <a:rPr lang="en-US" dirty="0">
                <a:latin typeface="+mj-lt"/>
                <a:cs typeface="Calibri" panose="020F0502020204030204" pitchFamily="34" charset="0"/>
              </a:rPr>
              <a:t>Introduction</a:t>
            </a:r>
          </a:p>
        </p:txBody>
      </p:sp>
      <p:sp>
        <p:nvSpPr>
          <p:cNvPr id="3" name="Subtitle 2"/>
          <p:cNvSpPr>
            <a:spLocks noGrp="1"/>
          </p:cNvSpPr>
          <p:nvPr>
            <p:ph type="subTitle" idx="1"/>
          </p:nvPr>
        </p:nvSpPr>
        <p:spPr>
          <a:xfrm>
            <a:off x="395371" y="3737295"/>
            <a:ext cx="9144000" cy="545338"/>
          </a:xfrm>
        </p:spPr>
        <p:txBody>
          <a:bodyPr vert="horz" lIns="91440" tIns="45720" rIns="91440" bIns="45720" rtlCol="0" anchor="t">
            <a:normAutofit/>
          </a:bodyPr>
          <a:lstStyle/>
          <a:p>
            <a:r>
              <a:rPr lang="en-US" sz="2500" dirty="0">
                <a:latin typeface="+mn-lt"/>
                <a:cs typeface="Arial"/>
              </a:rPr>
              <a:t>Seunghoo Kim</a:t>
            </a:r>
            <a:endParaRPr lang="en-US" sz="2500" dirty="0">
              <a:latin typeface="+mn-lt"/>
            </a:endParaRPr>
          </a:p>
          <a:p>
            <a:endParaRPr lang="en-US" sz="2500" dirty="0">
              <a:latin typeface="+mn-lt"/>
            </a:endParaRPr>
          </a:p>
        </p:txBody>
      </p:sp>
    </p:spTree>
    <p:extLst>
      <p:ext uri="{BB962C8B-B14F-4D97-AF65-F5344CB8AC3E}">
        <p14:creationId xmlns:p14="http://schemas.microsoft.com/office/powerpoint/2010/main" val="124120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37" y="278823"/>
            <a:ext cx="2626215" cy="3699412"/>
          </a:xfrm>
        </p:spPr>
        <p:txBody>
          <a:bodyPr>
            <a:normAutofit/>
          </a:bodyPr>
          <a:lstStyle/>
          <a:p>
            <a:r>
              <a:rPr lang="en-US" dirty="0">
                <a:latin typeface="+mj-lt"/>
                <a:cs typeface="Arial"/>
              </a:rPr>
              <a:t>Goal:</a:t>
            </a:r>
            <a:br>
              <a:rPr lang="en-US" dirty="0">
                <a:latin typeface="+mj-lt"/>
                <a:cs typeface="Arial"/>
              </a:rPr>
            </a:br>
            <a:r>
              <a:rPr lang="en-US" dirty="0">
                <a:latin typeface="+mj-lt"/>
                <a:cs typeface="Arial"/>
              </a:rPr>
              <a:t>Detect channels with bad coupling</a:t>
            </a:r>
            <a:endParaRPr lang="en-US" dirty="0">
              <a:latin typeface="+mj-lt"/>
            </a:endParaRPr>
          </a:p>
        </p:txBody>
      </p:sp>
      <p:pic>
        <p:nvPicPr>
          <p:cNvPr id="9" name="Picture 8" descr="A picture containing outdoor&#10;&#10;Description automatically generated">
            <a:extLst>
              <a:ext uri="{FF2B5EF4-FFF2-40B4-BE49-F238E27FC236}">
                <a16:creationId xmlns:a16="http://schemas.microsoft.com/office/drawing/2014/main" id="{A4B83E91-0E1D-9841-36F4-2D2DE417B3E8}"/>
              </a:ext>
            </a:extLst>
          </p:cNvPr>
          <p:cNvPicPr>
            <a:picLocks noChangeAspect="1"/>
          </p:cNvPicPr>
          <p:nvPr/>
        </p:nvPicPr>
        <p:blipFill>
          <a:blip r:embed="rId3"/>
          <a:stretch>
            <a:fillRect/>
          </a:stretch>
        </p:blipFill>
        <p:spPr>
          <a:xfrm rot="5400000">
            <a:off x="7010349" y="972111"/>
            <a:ext cx="5546301" cy="4159726"/>
          </a:xfrm>
          <a:prstGeom prst="rect">
            <a:avLst/>
          </a:prstGeom>
        </p:spPr>
      </p:pic>
      <p:sp>
        <p:nvSpPr>
          <p:cNvPr id="10" name="Oval 9">
            <a:extLst>
              <a:ext uri="{FF2B5EF4-FFF2-40B4-BE49-F238E27FC236}">
                <a16:creationId xmlns:a16="http://schemas.microsoft.com/office/drawing/2014/main" id="{4687E54C-6F07-4DA7-FDC0-365648DE65CA}"/>
              </a:ext>
            </a:extLst>
          </p:cNvPr>
          <p:cNvSpPr/>
          <p:nvPr/>
        </p:nvSpPr>
        <p:spPr>
          <a:xfrm rot="866470">
            <a:off x="9706473" y="1909428"/>
            <a:ext cx="547408" cy="368198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ECD0739-EB1F-4E10-BA7B-B05569DE6702}"/>
              </a:ext>
            </a:extLst>
          </p:cNvPr>
          <p:cNvSpPr txBox="1"/>
          <p:nvPr/>
        </p:nvSpPr>
        <p:spPr>
          <a:xfrm>
            <a:off x="3393683" y="5629410"/>
            <a:ext cx="4098497" cy="369332"/>
          </a:xfrm>
          <a:prstGeom prst="rect">
            <a:avLst/>
          </a:prstGeom>
          <a:solidFill>
            <a:schemeClr val="tx1"/>
          </a:solidFill>
        </p:spPr>
        <p:txBody>
          <a:bodyPr wrap="square" rtlCol="0">
            <a:spAutoFit/>
          </a:bodyPr>
          <a:lstStyle/>
          <a:p>
            <a:pPr algn="ctr"/>
            <a:r>
              <a:rPr lang="en-US">
                <a:solidFill>
                  <a:schemeClr val="bg1"/>
                </a:solidFill>
                <a:latin typeface="+mj-lt"/>
                <a:cs typeface="Arial"/>
              </a:rPr>
              <a:t>P</a:t>
            </a:r>
            <a:r>
              <a:rPr lang="en-US" sz="1800">
                <a:solidFill>
                  <a:schemeClr val="bg1"/>
                </a:solidFill>
                <a:latin typeface="+mj-lt"/>
                <a:cs typeface="Arial"/>
              </a:rPr>
              <a:t>uddle/running water and mud area​</a:t>
            </a:r>
          </a:p>
        </p:txBody>
      </p:sp>
      <p:sp>
        <p:nvSpPr>
          <p:cNvPr id="11" name="TextBox 10">
            <a:extLst>
              <a:ext uri="{FF2B5EF4-FFF2-40B4-BE49-F238E27FC236}">
                <a16:creationId xmlns:a16="http://schemas.microsoft.com/office/drawing/2014/main" id="{B987F258-1FCD-4AD8-BDE9-881581965A02}"/>
              </a:ext>
            </a:extLst>
          </p:cNvPr>
          <p:cNvSpPr txBox="1"/>
          <p:nvPr/>
        </p:nvSpPr>
        <p:spPr>
          <a:xfrm>
            <a:off x="7703636" y="5640458"/>
            <a:ext cx="4159727" cy="369332"/>
          </a:xfrm>
          <a:prstGeom prst="rect">
            <a:avLst/>
          </a:prstGeom>
          <a:solidFill>
            <a:schemeClr val="tx1"/>
          </a:solidFill>
        </p:spPr>
        <p:txBody>
          <a:bodyPr wrap="square" rtlCol="0">
            <a:spAutoFit/>
          </a:bodyPr>
          <a:lstStyle/>
          <a:p>
            <a:pPr algn="ctr"/>
            <a:r>
              <a:rPr lang="en-US">
                <a:solidFill>
                  <a:schemeClr val="bg1"/>
                </a:solidFill>
                <a:latin typeface="+mj-lt"/>
                <a:cs typeface="Arial"/>
              </a:rPr>
              <a:t>F</a:t>
            </a:r>
            <a:r>
              <a:rPr lang="en-US" sz="1800">
                <a:solidFill>
                  <a:schemeClr val="bg1"/>
                </a:solidFill>
                <a:latin typeface="+mj-lt"/>
                <a:cs typeface="Arial"/>
              </a:rPr>
              <a:t>irm dirt ground material </a:t>
            </a:r>
          </a:p>
        </p:txBody>
      </p:sp>
      <p:grpSp>
        <p:nvGrpSpPr>
          <p:cNvPr id="7" name="Group 6">
            <a:extLst>
              <a:ext uri="{FF2B5EF4-FFF2-40B4-BE49-F238E27FC236}">
                <a16:creationId xmlns:a16="http://schemas.microsoft.com/office/drawing/2014/main" id="{7919ECD6-94C3-5171-43CD-66EA370C5B54}"/>
              </a:ext>
            </a:extLst>
          </p:cNvPr>
          <p:cNvGrpSpPr/>
          <p:nvPr/>
        </p:nvGrpSpPr>
        <p:grpSpPr>
          <a:xfrm>
            <a:off x="3393684" y="278822"/>
            <a:ext cx="4098497" cy="5350427"/>
            <a:chOff x="3752665" y="820087"/>
            <a:chExt cx="3613934" cy="4818578"/>
          </a:xfrm>
        </p:grpSpPr>
        <p:pic>
          <p:nvPicPr>
            <p:cNvPr id="6" name="Picture 5" descr="A picture containing ground, outdoor, dirt&#10;&#10;Description automatically generated">
              <a:extLst>
                <a:ext uri="{FF2B5EF4-FFF2-40B4-BE49-F238E27FC236}">
                  <a16:creationId xmlns:a16="http://schemas.microsoft.com/office/drawing/2014/main" id="{E698C4EF-7D6A-5905-52FC-B027C5F66531}"/>
                </a:ext>
              </a:extLst>
            </p:cNvPr>
            <p:cNvPicPr>
              <a:picLocks noChangeAspect="1"/>
            </p:cNvPicPr>
            <p:nvPr/>
          </p:nvPicPr>
          <p:blipFill>
            <a:blip r:embed="rId4"/>
            <a:stretch>
              <a:fillRect/>
            </a:stretch>
          </p:blipFill>
          <p:spPr>
            <a:xfrm rot="5400000">
              <a:off x="3150343" y="1422409"/>
              <a:ext cx="4818578" cy="3613934"/>
            </a:xfrm>
            <a:prstGeom prst="rect">
              <a:avLst/>
            </a:prstGeom>
          </p:spPr>
        </p:pic>
        <p:sp>
          <p:nvSpPr>
            <p:cNvPr id="12" name="Oval 11">
              <a:extLst>
                <a:ext uri="{FF2B5EF4-FFF2-40B4-BE49-F238E27FC236}">
                  <a16:creationId xmlns:a16="http://schemas.microsoft.com/office/drawing/2014/main" id="{080AC043-39DF-2B32-B49E-03CBC3100E66}"/>
                </a:ext>
              </a:extLst>
            </p:cNvPr>
            <p:cNvSpPr/>
            <p:nvPr/>
          </p:nvSpPr>
          <p:spPr>
            <a:xfrm rot="1160754">
              <a:off x="5177086" y="1638515"/>
              <a:ext cx="459176" cy="3745913"/>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209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4D5A-AFC3-DF1A-4C10-67FFE760901A}"/>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13672F4C-F837-466C-6931-F52C1E3D6BF0}"/>
              </a:ext>
            </a:extLst>
          </p:cNvPr>
          <p:cNvSpPr>
            <a:spLocks noGrp="1"/>
          </p:cNvSpPr>
          <p:nvPr>
            <p:ph sz="half" idx="1"/>
          </p:nvPr>
        </p:nvSpPr>
        <p:spPr/>
        <p:txBody>
          <a:bodyPr/>
          <a:lstStyle/>
          <a:p>
            <a:r>
              <a:rPr lang="en-US" dirty="0"/>
              <a:t>Field camp data</a:t>
            </a:r>
          </a:p>
          <a:p>
            <a:r>
              <a:rPr lang="en-US" dirty="0"/>
              <a:t>FORESEE-urban (Urban DAS experiment on Penn State campus)</a:t>
            </a:r>
          </a:p>
          <a:p>
            <a:r>
              <a:rPr lang="en-US" dirty="0"/>
              <a:t>Brady’s Geothermal Field DAS </a:t>
            </a:r>
            <a:r>
              <a:rPr lang="en-US" dirty="0" err="1"/>
              <a:t>Vibroseis</a:t>
            </a:r>
            <a:r>
              <a:rPr lang="en-US" dirty="0"/>
              <a:t> data</a:t>
            </a:r>
          </a:p>
          <a:p>
            <a:r>
              <a:rPr lang="en-US" dirty="0"/>
              <a:t>Photonic seismology in Monterey Bay</a:t>
            </a:r>
          </a:p>
        </p:txBody>
      </p:sp>
      <p:pic>
        <p:nvPicPr>
          <p:cNvPr id="12" name="Content Placeholder 11">
            <a:extLst>
              <a:ext uri="{FF2B5EF4-FFF2-40B4-BE49-F238E27FC236}">
                <a16:creationId xmlns:a16="http://schemas.microsoft.com/office/drawing/2014/main" id="{84F301B0-4191-9ECB-EFD2-B2C9EEB5B3A5}"/>
              </a:ext>
            </a:extLst>
          </p:cNvPr>
          <p:cNvPicPr>
            <a:picLocks noGrp="1" noChangeAspect="1"/>
          </p:cNvPicPr>
          <p:nvPr>
            <p:ph sz="half" idx="2"/>
          </p:nvPr>
        </p:nvPicPr>
        <p:blipFill rotWithShape="1">
          <a:blip r:embed="rId3"/>
          <a:srcRect t="-194" b="725"/>
          <a:stretch/>
        </p:blipFill>
        <p:spPr>
          <a:xfrm>
            <a:off x="6526427" y="76200"/>
            <a:ext cx="4827373" cy="6176963"/>
          </a:xfrm>
        </p:spPr>
      </p:pic>
    </p:spTree>
    <p:extLst>
      <p:ext uri="{BB962C8B-B14F-4D97-AF65-F5344CB8AC3E}">
        <p14:creationId xmlns:p14="http://schemas.microsoft.com/office/powerpoint/2010/main" val="506500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3">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1820C1-30C2-8308-06F4-C7A3115A9DA0}"/>
              </a:ext>
            </a:extLst>
          </p:cNvPr>
          <p:cNvSpPr>
            <a:spLocks noGrp="1"/>
          </p:cNvSpPr>
          <p:nvPr>
            <p:ph type="title"/>
          </p:nvPr>
        </p:nvSpPr>
        <p:spPr>
          <a:xfrm>
            <a:off x="838200" y="672747"/>
            <a:ext cx="10515600" cy="715556"/>
          </a:xfrm>
        </p:spPr>
        <p:txBody>
          <a:bodyPr vert="horz" lIns="91440" tIns="45720" rIns="91440" bIns="45720" rtlCol="0" anchor="ctr">
            <a:normAutofit/>
          </a:bodyPr>
          <a:lstStyle/>
          <a:p>
            <a:pPr algn="ctr" defTabSz="914400"/>
            <a:r>
              <a:rPr lang="en-US" sz="4400" kern="1200" dirty="0">
                <a:solidFill>
                  <a:schemeClr val="bg1"/>
                </a:solidFill>
                <a:latin typeface="+mj-lt"/>
                <a:ea typeface="+mj-ea"/>
                <a:cs typeface="+mj-cs"/>
              </a:rPr>
              <a:t>Approach 1: clustering</a:t>
            </a:r>
          </a:p>
        </p:txBody>
      </p:sp>
      <p:grpSp>
        <p:nvGrpSpPr>
          <p:cNvPr id="6" name="Group 5">
            <a:extLst>
              <a:ext uri="{FF2B5EF4-FFF2-40B4-BE49-F238E27FC236}">
                <a16:creationId xmlns:a16="http://schemas.microsoft.com/office/drawing/2014/main" id="{B88515D0-49A0-6A93-35F5-5A8ABE22B9A5}"/>
              </a:ext>
            </a:extLst>
          </p:cNvPr>
          <p:cNvGrpSpPr/>
          <p:nvPr/>
        </p:nvGrpSpPr>
        <p:grpSpPr>
          <a:xfrm>
            <a:off x="4068202" y="1906697"/>
            <a:ext cx="3886984" cy="3951851"/>
            <a:chOff x="4039343" y="1875482"/>
            <a:chExt cx="3897545" cy="3993692"/>
          </a:xfrm>
        </p:grpSpPr>
        <p:pic>
          <p:nvPicPr>
            <p:cNvPr id="5126" name="Picture 6">
              <a:extLst>
                <a:ext uri="{FF2B5EF4-FFF2-40B4-BE49-F238E27FC236}">
                  <a16:creationId xmlns:a16="http://schemas.microsoft.com/office/drawing/2014/main" id="{55262283-7454-3778-D169-19CFCDAB48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5" t="3416" r="5020" b="4196"/>
            <a:stretch/>
          </p:blipFill>
          <p:spPr bwMode="auto">
            <a:xfrm>
              <a:off x="4127262" y="2178505"/>
              <a:ext cx="3809626" cy="369066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0D5E156-9D20-9764-2354-3CE1B203B8E5}"/>
                </a:ext>
              </a:extLst>
            </p:cNvPr>
            <p:cNvSpPr txBox="1"/>
            <p:nvPr/>
          </p:nvSpPr>
          <p:spPr>
            <a:xfrm>
              <a:off x="4039343" y="1875482"/>
              <a:ext cx="3781149" cy="292388"/>
            </a:xfrm>
            <a:prstGeom prst="rect">
              <a:avLst/>
            </a:prstGeom>
            <a:solidFill>
              <a:schemeClr val="bg1"/>
            </a:solidFill>
          </p:spPr>
          <p:txBody>
            <a:bodyPr wrap="square" rtlCol="0">
              <a:spAutoFit/>
            </a:bodyPr>
            <a:lstStyle/>
            <a:p>
              <a:r>
                <a:rPr lang="en-US" sz="1300" dirty="0"/>
                <a:t>Magnitude Spectrum of Trigger Point #70 – Zoomed </a:t>
              </a:r>
            </a:p>
          </p:txBody>
        </p:sp>
      </p:grpSp>
      <p:grpSp>
        <p:nvGrpSpPr>
          <p:cNvPr id="7" name="Group 6">
            <a:extLst>
              <a:ext uri="{FF2B5EF4-FFF2-40B4-BE49-F238E27FC236}">
                <a16:creationId xmlns:a16="http://schemas.microsoft.com/office/drawing/2014/main" id="{45555DFA-6949-D4E8-6895-3F4CD7DE7882}"/>
              </a:ext>
            </a:extLst>
          </p:cNvPr>
          <p:cNvGrpSpPr/>
          <p:nvPr/>
        </p:nvGrpSpPr>
        <p:grpSpPr>
          <a:xfrm>
            <a:off x="8020789" y="1926355"/>
            <a:ext cx="4044920" cy="3951764"/>
            <a:chOff x="7926556" y="1899101"/>
            <a:chExt cx="3911024" cy="3951764"/>
          </a:xfrm>
        </p:grpSpPr>
        <p:pic>
          <p:nvPicPr>
            <p:cNvPr id="5122" name="Picture 2">
              <a:extLst>
                <a:ext uri="{FF2B5EF4-FFF2-40B4-BE49-F238E27FC236}">
                  <a16:creationId xmlns:a16="http://schemas.microsoft.com/office/drawing/2014/main" id="{23401CF0-DD0D-AA06-32F0-ACAC6CE833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63" t="3338" r="5287" b="3758"/>
            <a:stretch/>
          </p:blipFill>
          <p:spPr bwMode="auto">
            <a:xfrm>
              <a:off x="8071666" y="2198865"/>
              <a:ext cx="3765914" cy="3652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18DC0B6-B2B0-5169-92C2-77260EEBFCB0}"/>
                </a:ext>
              </a:extLst>
            </p:cNvPr>
            <p:cNvSpPr txBox="1"/>
            <p:nvPr/>
          </p:nvSpPr>
          <p:spPr>
            <a:xfrm>
              <a:off x="7926556" y="1899101"/>
              <a:ext cx="3781148" cy="292388"/>
            </a:xfrm>
            <a:prstGeom prst="rect">
              <a:avLst/>
            </a:prstGeom>
            <a:solidFill>
              <a:schemeClr val="bg1"/>
            </a:solidFill>
          </p:spPr>
          <p:txBody>
            <a:bodyPr wrap="square" rtlCol="0">
              <a:spAutoFit/>
            </a:bodyPr>
            <a:lstStyle/>
            <a:p>
              <a:r>
                <a:rPr lang="en-US" sz="1300" dirty="0"/>
                <a:t>Magnitude Spectrum of Trigger Point #127 – Zoomed </a:t>
              </a:r>
            </a:p>
          </p:txBody>
        </p:sp>
      </p:grpSp>
      <p:sp>
        <p:nvSpPr>
          <p:cNvPr id="20" name="TextBox 19">
            <a:extLst>
              <a:ext uri="{FF2B5EF4-FFF2-40B4-BE49-F238E27FC236}">
                <a16:creationId xmlns:a16="http://schemas.microsoft.com/office/drawing/2014/main" id="{7BA3CB43-FD4A-73E1-8D57-AD0BB465DB4D}"/>
              </a:ext>
            </a:extLst>
          </p:cNvPr>
          <p:cNvSpPr txBox="1"/>
          <p:nvPr/>
        </p:nvSpPr>
        <p:spPr>
          <a:xfrm>
            <a:off x="9508106" y="5790488"/>
            <a:ext cx="1107558" cy="292388"/>
          </a:xfrm>
          <a:prstGeom prst="rect">
            <a:avLst/>
          </a:prstGeom>
          <a:noFill/>
        </p:spPr>
        <p:txBody>
          <a:bodyPr wrap="square" rtlCol="0">
            <a:spAutoFit/>
          </a:bodyPr>
          <a:lstStyle/>
          <a:p>
            <a:r>
              <a:rPr lang="en-US" sz="1300" dirty="0"/>
              <a:t>Distance (m)</a:t>
            </a:r>
          </a:p>
        </p:txBody>
      </p:sp>
      <p:sp>
        <p:nvSpPr>
          <p:cNvPr id="21" name="TextBox 20">
            <a:extLst>
              <a:ext uri="{FF2B5EF4-FFF2-40B4-BE49-F238E27FC236}">
                <a16:creationId xmlns:a16="http://schemas.microsoft.com/office/drawing/2014/main" id="{FFFA1127-BAAF-B93D-27C5-609A477D5BAB}"/>
              </a:ext>
            </a:extLst>
          </p:cNvPr>
          <p:cNvSpPr txBox="1"/>
          <p:nvPr/>
        </p:nvSpPr>
        <p:spPr>
          <a:xfrm>
            <a:off x="5412758" y="5764929"/>
            <a:ext cx="1107558" cy="292388"/>
          </a:xfrm>
          <a:prstGeom prst="rect">
            <a:avLst/>
          </a:prstGeom>
          <a:noFill/>
        </p:spPr>
        <p:txBody>
          <a:bodyPr wrap="square" rtlCol="0">
            <a:spAutoFit/>
          </a:bodyPr>
          <a:lstStyle/>
          <a:p>
            <a:r>
              <a:rPr lang="en-US" sz="1300" dirty="0"/>
              <a:t>Distance (m)</a:t>
            </a:r>
          </a:p>
        </p:txBody>
      </p:sp>
      <p:grpSp>
        <p:nvGrpSpPr>
          <p:cNvPr id="17" name="Group 16">
            <a:extLst>
              <a:ext uri="{FF2B5EF4-FFF2-40B4-BE49-F238E27FC236}">
                <a16:creationId xmlns:a16="http://schemas.microsoft.com/office/drawing/2014/main" id="{C64A6C5D-87DF-4A70-EF0D-97E4F19F2DCF}"/>
              </a:ext>
            </a:extLst>
          </p:cNvPr>
          <p:cNvGrpSpPr/>
          <p:nvPr/>
        </p:nvGrpSpPr>
        <p:grpSpPr>
          <a:xfrm>
            <a:off x="-6883" y="1875399"/>
            <a:ext cx="3839072" cy="4204295"/>
            <a:chOff x="-52150" y="1877810"/>
            <a:chExt cx="3839072" cy="4204295"/>
          </a:xfrm>
        </p:grpSpPr>
        <p:grpSp>
          <p:nvGrpSpPr>
            <p:cNvPr id="5" name="Group 4">
              <a:extLst>
                <a:ext uri="{FF2B5EF4-FFF2-40B4-BE49-F238E27FC236}">
                  <a16:creationId xmlns:a16="http://schemas.microsoft.com/office/drawing/2014/main" id="{2FBABFFE-D7C8-46ED-79B9-080191467220}"/>
                </a:ext>
              </a:extLst>
            </p:cNvPr>
            <p:cNvGrpSpPr/>
            <p:nvPr/>
          </p:nvGrpSpPr>
          <p:grpSpPr>
            <a:xfrm>
              <a:off x="72943" y="1877810"/>
              <a:ext cx="3713979" cy="3914575"/>
              <a:chOff x="72061" y="1888234"/>
              <a:chExt cx="3781150" cy="3904323"/>
            </a:xfrm>
          </p:grpSpPr>
          <p:pic>
            <p:nvPicPr>
              <p:cNvPr id="5124" name="Picture 4">
                <a:extLst>
                  <a:ext uri="{FF2B5EF4-FFF2-40B4-BE49-F238E27FC236}">
                    <a16:creationId xmlns:a16="http://schemas.microsoft.com/office/drawing/2014/main" id="{9ED3DA03-1675-6007-D1BF-79B9BE38F8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94" t="3627" r="6322" b="5093"/>
              <a:stretch/>
            </p:blipFill>
            <p:spPr bwMode="auto">
              <a:xfrm>
                <a:off x="165881" y="2218511"/>
                <a:ext cx="3666207" cy="35740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4BB1EE-C1A4-CBF2-378E-214D019EB624}"/>
                  </a:ext>
                </a:extLst>
              </p:cNvPr>
              <p:cNvSpPr txBox="1"/>
              <p:nvPr/>
            </p:nvSpPr>
            <p:spPr>
              <a:xfrm>
                <a:off x="72061" y="1888234"/>
                <a:ext cx="3781150" cy="292388"/>
              </a:xfrm>
              <a:prstGeom prst="rect">
                <a:avLst/>
              </a:prstGeom>
              <a:solidFill>
                <a:schemeClr val="bg1"/>
              </a:solidFill>
            </p:spPr>
            <p:txBody>
              <a:bodyPr wrap="square" rtlCol="0">
                <a:spAutoFit/>
              </a:bodyPr>
              <a:lstStyle/>
              <a:p>
                <a:r>
                  <a:rPr lang="en-US" sz="1300" dirty="0"/>
                  <a:t>Magnitude Spectrum of Trigger Point #40 – Zoomed </a:t>
                </a:r>
              </a:p>
            </p:txBody>
          </p:sp>
        </p:grpSp>
        <p:sp>
          <p:nvSpPr>
            <p:cNvPr id="8" name="TextBox 7">
              <a:extLst>
                <a:ext uri="{FF2B5EF4-FFF2-40B4-BE49-F238E27FC236}">
                  <a16:creationId xmlns:a16="http://schemas.microsoft.com/office/drawing/2014/main" id="{6276B9D6-10A9-583B-068D-EA4426A4B719}"/>
                </a:ext>
              </a:extLst>
            </p:cNvPr>
            <p:cNvSpPr txBox="1"/>
            <p:nvPr/>
          </p:nvSpPr>
          <p:spPr>
            <a:xfrm>
              <a:off x="1285597" y="5789717"/>
              <a:ext cx="1107558" cy="292388"/>
            </a:xfrm>
            <a:prstGeom prst="rect">
              <a:avLst/>
            </a:prstGeom>
            <a:noFill/>
          </p:spPr>
          <p:txBody>
            <a:bodyPr wrap="square" rtlCol="0">
              <a:spAutoFit/>
            </a:bodyPr>
            <a:lstStyle/>
            <a:p>
              <a:r>
                <a:rPr lang="en-US" sz="1300" dirty="0"/>
                <a:t>Distance (m)</a:t>
              </a:r>
            </a:p>
          </p:txBody>
        </p:sp>
        <p:sp>
          <p:nvSpPr>
            <p:cNvPr id="9" name="TextBox 8">
              <a:extLst>
                <a:ext uri="{FF2B5EF4-FFF2-40B4-BE49-F238E27FC236}">
                  <a16:creationId xmlns:a16="http://schemas.microsoft.com/office/drawing/2014/main" id="{3FEA4E27-6162-3B58-A6B8-A7D42E00406A}"/>
                </a:ext>
              </a:extLst>
            </p:cNvPr>
            <p:cNvSpPr txBox="1"/>
            <p:nvPr/>
          </p:nvSpPr>
          <p:spPr>
            <a:xfrm rot="16200000">
              <a:off x="-543910" y="3867596"/>
              <a:ext cx="1275907" cy="292388"/>
            </a:xfrm>
            <a:prstGeom prst="rect">
              <a:avLst/>
            </a:prstGeom>
            <a:noFill/>
          </p:spPr>
          <p:txBody>
            <a:bodyPr wrap="square" rtlCol="0">
              <a:spAutoFit/>
            </a:bodyPr>
            <a:lstStyle/>
            <a:p>
              <a:r>
                <a:rPr lang="en-US" sz="1300" dirty="0"/>
                <a:t>Frequency (Hz) </a:t>
              </a:r>
            </a:p>
          </p:txBody>
        </p:sp>
      </p:grpSp>
      <p:sp>
        <p:nvSpPr>
          <p:cNvPr id="24" name="TextBox 23">
            <a:extLst>
              <a:ext uri="{FF2B5EF4-FFF2-40B4-BE49-F238E27FC236}">
                <a16:creationId xmlns:a16="http://schemas.microsoft.com/office/drawing/2014/main" id="{58132D11-DAEC-7254-DBB5-6E5D61BC591B}"/>
              </a:ext>
            </a:extLst>
          </p:cNvPr>
          <p:cNvSpPr txBox="1"/>
          <p:nvPr/>
        </p:nvSpPr>
        <p:spPr>
          <a:xfrm rot="16200000">
            <a:off x="7511261" y="3648992"/>
            <a:ext cx="1275907" cy="292388"/>
          </a:xfrm>
          <a:prstGeom prst="rect">
            <a:avLst/>
          </a:prstGeom>
          <a:noFill/>
        </p:spPr>
        <p:txBody>
          <a:bodyPr wrap="square" rtlCol="0">
            <a:spAutoFit/>
          </a:bodyPr>
          <a:lstStyle/>
          <a:p>
            <a:r>
              <a:rPr lang="en-US" sz="1300" dirty="0"/>
              <a:t>Frequency (Hz) </a:t>
            </a:r>
          </a:p>
        </p:txBody>
      </p:sp>
      <p:sp>
        <p:nvSpPr>
          <p:cNvPr id="25" name="TextBox 24">
            <a:extLst>
              <a:ext uri="{FF2B5EF4-FFF2-40B4-BE49-F238E27FC236}">
                <a16:creationId xmlns:a16="http://schemas.microsoft.com/office/drawing/2014/main" id="{FDDB5675-FB54-6221-C0EA-FE1D8CB0D677}"/>
              </a:ext>
            </a:extLst>
          </p:cNvPr>
          <p:cNvSpPr txBox="1"/>
          <p:nvPr/>
        </p:nvSpPr>
        <p:spPr>
          <a:xfrm rot="16200000">
            <a:off x="3469844" y="3648991"/>
            <a:ext cx="1275907" cy="292388"/>
          </a:xfrm>
          <a:prstGeom prst="rect">
            <a:avLst/>
          </a:prstGeom>
          <a:noFill/>
        </p:spPr>
        <p:txBody>
          <a:bodyPr wrap="square" rtlCol="0">
            <a:spAutoFit/>
          </a:bodyPr>
          <a:lstStyle/>
          <a:p>
            <a:r>
              <a:rPr lang="en-US" sz="1300" dirty="0"/>
              <a:t>Frequency (Hz) </a:t>
            </a:r>
          </a:p>
        </p:txBody>
      </p:sp>
      <p:sp>
        <p:nvSpPr>
          <p:cNvPr id="18" name="TextBox 17">
            <a:extLst>
              <a:ext uri="{FF2B5EF4-FFF2-40B4-BE49-F238E27FC236}">
                <a16:creationId xmlns:a16="http://schemas.microsoft.com/office/drawing/2014/main" id="{76EC7202-AE75-D5F5-02BF-E707D9CC27CF}"/>
              </a:ext>
            </a:extLst>
          </p:cNvPr>
          <p:cNvSpPr txBox="1"/>
          <p:nvPr/>
        </p:nvSpPr>
        <p:spPr>
          <a:xfrm rot="16200000">
            <a:off x="11222487" y="3469493"/>
            <a:ext cx="1867238" cy="492443"/>
          </a:xfrm>
          <a:prstGeom prst="rect">
            <a:avLst/>
          </a:prstGeom>
          <a:noFill/>
        </p:spPr>
        <p:txBody>
          <a:bodyPr wrap="square" rtlCol="0">
            <a:spAutoFit/>
          </a:bodyPr>
          <a:lstStyle/>
          <a:p>
            <a:r>
              <a:rPr lang="en-US" sz="1300" dirty="0"/>
              <a:t>Strain Rate (Log</a:t>
            </a:r>
            <a:r>
              <a:rPr lang="en-US" sz="1300" baseline="-25000" dirty="0"/>
              <a:t>10</a:t>
            </a:r>
            <a:r>
              <a:rPr lang="en-US" sz="1300" dirty="0"/>
              <a:t> (1/s</a:t>
            </a:r>
            <a:r>
              <a:rPr lang="en-US" sz="1300" baseline="30000" dirty="0"/>
              <a:t>2</a:t>
            </a:r>
            <a:r>
              <a:rPr lang="en-US" sz="1300" dirty="0"/>
              <a:t>))</a:t>
            </a:r>
          </a:p>
          <a:p>
            <a:endParaRPr lang="en-US" sz="1300" dirty="0"/>
          </a:p>
        </p:txBody>
      </p:sp>
      <p:sp>
        <p:nvSpPr>
          <p:cNvPr id="27" name="TextBox 26">
            <a:extLst>
              <a:ext uri="{FF2B5EF4-FFF2-40B4-BE49-F238E27FC236}">
                <a16:creationId xmlns:a16="http://schemas.microsoft.com/office/drawing/2014/main" id="{3AF1AF55-03C5-7A80-7302-880E1E94DD61}"/>
              </a:ext>
            </a:extLst>
          </p:cNvPr>
          <p:cNvSpPr txBox="1"/>
          <p:nvPr/>
        </p:nvSpPr>
        <p:spPr>
          <a:xfrm rot="16200000">
            <a:off x="3030613" y="3578891"/>
            <a:ext cx="1867238" cy="492443"/>
          </a:xfrm>
          <a:prstGeom prst="rect">
            <a:avLst/>
          </a:prstGeom>
          <a:noFill/>
        </p:spPr>
        <p:txBody>
          <a:bodyPr wrap="square" rtlCol="0">
            <a:spAutoFit/>
          </a:bodyPr>
          <a:lstStyle/>
          <a:p>
            <a:r>
              <a:rPr lang="en-US" sz="1300" dirty="0"/>
              <a:t>Strain Rate (Log</a:t>
            </a:r>
            <a:r>
              <a:rPr lang="en-US" sz="1300" baseline="-25000" dirty="0"/>
              <a:t>10</a:t>
            </a:r>
            <a:r>
              <a:rPr lang="en-US" sz="1300" dirty="0"/>
              <a:t> (1/s</a:t>
            </a:r>
            <a:r>
              <a:rPr lang="en-US" sz="1300" baseline="30000" dirty="0"/>
              <a:t>2</a:t>
            </a:r>
            <a:r>
              <a:rPr lang="en-US" sz="1300" dirty="0"/>
              <a:t>))</a:t>
            </a:r>
          </a:p>
          <a:p>
            <a:endParaRPr lang="en-US" sz="1300" dirty="0"/>
          </a:p>
        </p:txBody>
      </p:sp>
      <p:sp>
        <p:nvSpPr>
          <p:cNvPr id="28" name="TextBox 27">
            <a:extLst>
              <a:ext uri="{FF2B5EF4-FFF2-40B4-BE49-F238E27FC236}">
                <a16:creationId xmlns:a16="http://schemas.microsoft.com/office/drawing/2014/main" id="{49B05ED4-EB8D-C386-2176-8F5D163EF0F0}"/>
              </a:ext>
            </a:extLst>
          </p:cNvPr>
          <p:cNvSpPr txBox="1"/>
          <p:nvPr/>
        </p:nvSpPr>
        <p:spPr>
          <a:xfrm rot="16200000">
            <a:off x="7123895" y="3578891"/>
            <a:ext cx="1867238" cy="492443"/>
          </a:xfrm>
          <a:prstGeom prst="rect">
            <a:avLst/>
          </a:prstGeom>
          <a:noFill/>
        </p:spPr>
        <p:txBody>
          <a:bodyPr wrap="square" rtlCol="0">
            <a:spAutoFit/>
          </a:bodyPr>
          <a:lstStyle/>
          <a:p>
            <a:r>
              <a:rPr lang="en-US" sz="1300" dirty="0"/>
              <a:t>Strain Rate (Log</a:t>
            </a:r>
            <a:r>
              <a:rPr lang="en-US" sz="1300" baseline="-25000" dirty="0"/>
              <a:t>10</a:t>
            </a:r>
            <a:r>
              <a:rPr lang="en-US" sz="1300" dirty="0"/>
              <a:t> (1/s</a:t>
            </a:r>
            <a:r>
              <a:rPr lang="en-US" sz="1300" baseline="30000" dirty="0"/>
              <a:t>2</a:t>
            </a:r>
            <a:r>
              <a:rPr lang="en-US" sz="1300" dirty="0"/>
              <a:t>))</a:t>
            </a:r>
          </a:p>
          <a:p>
            <a:endParaRPr lang="en-US" sz="1300" dirty="0"/>
          </a:p>
        </p:txBody>
      </p:sp>
      <p:sp>
        <p:nvSpPr>
          <p:cNvPr id="19" name="TextBox 18">
            <a:extLst>
              <a:ext uri="{FF2B5EF4-FFF2-40B4-BE49-F238E27FC236}">
                <a16:creationId xmlns:a16="http://schemas.microsoft.com/office/drawing/2014/main" id="{613EE6DE-15E9-27C8-31AD-11BBFA19EEB8}"/>
              </a:ext>
            </a:extLst>
          </p:cNvPr>
          <p:cNvSpPr txBox="1"/>
          <p:nvPr/>
        </p:nvSpPr>
        <p:spPr>
          <a:xfrm>
            <a:off x="26737" y="1828258"/>
            <a:ext cx="3942007" cy="4286133"/>
          </a:xfrm>
          <a:prstGeom prst="rect">
            <a:avLst/>
          </a:prstGeom>
          <a:noFill/>
          <a:ln w="19050">
            <a:solidFill>
              <a:schemeClr val="accent2"/>
            </a:solidFill>
          </a:ln>
        </p:spPr>
        <p:txBody>
          <a:bodyPr wrap="square" rtlCol="0">
            <a:spAutoFit/>
          </a:bodyPr>
          <a:lstStyle/>
          <a:p>
            <a:endParaRPr lang="en-US" dirty="0"/>
          </a:p>
        </p:txBody>
      </p:sp>
      <p:sp>
        <p:nvSpPr>
          <p:cNvPr id="31" name="TextBox 30">
            <a:extLst>
              <a:ext uri="{FF2B5EF4-FFF2-40B4-BE49-F238E27FC236}">
                <a16:creationId xmlns:a16="http://schemas.microsoft.com/office/drawing/2014/main" id="{621778F9-CD87-1B88-52FB-500DEA07C3FD}"/>
              </a:ext>
            </a:extLst>
          </p:cNvPr>
          <p:cNvSpPr txBox="1"/>
          <p:nvPr/>
        </p:nvSpPr>
        <p:spPr>
          <a:xfrm>
            <a:off x="4013090" y="1827654"/>
            <a:ext cx="4036070" cy="4286133"/>
          </a:xfrm>
          <a:prstGeom prst="rect">
            <a:avLst/>
          </a:prstGeom>
          <a:noFill/>
          <a:ln w="19050">
            <a:solidFill>
              <a:schemeClr val="accent3"/>
            </a:solidFill>
          </a:ln>
        </p:spPr>
        <p:txBody>
          <a:bodyPr wrap="square" rtlCol="0">
            <a:spAutoFit/>
          </a:bodyPr>
          <a:lstStyle/>
          <a:p>
            <a:endParaRPr lang="en-US" dirty="0"/>
          </a:p>
        </p:txBody>
      </p:sp>
      <p:sp>
        <p:nvSpPr>
          <p:cNvPr id="32" name="TextBox 31">
            <a:extLst>
              <a:ext uri="{FF2B5EF4-FFF2-40B4-BE49-F238E27FC236}">
                <a16:creationId xmlns:a16="http://schemas.microsoft.com/office/drawing/2014/main" id="{C18AC776-DD27-00FF-64F1-956DA2D3EAC6}"/>
              </a:ext>
            </a:extLst>
          </p:cNvPr>
          <p:cNvSpPr txBox="1"/>
          <p:nvPr/>
        </p:nvSpPr>
        <p:spPr>
          <a:xfrm>
            <a:off x="8088022" y="1825694"/>
            <a:ext cx="4094834" cy="4286133"/>
          </a:xfrm>
          <a:prstGeom prst="rect">
            <a:avLst/>
          </a:prstGeom>
          <a:noFill/>
          <a:ln w="19050">
            <a:solidFill>
              <a:schemeClr val="accent6"/>
            </a:solidFill>
          </a:ln>
        </p:spPr>
        <p:txBody>
          <a:bodyPr wrap="square" rtlCol="0">
            <a:spAutoFit/>
          </a:bodyPr>
          <a:lstStyle/>
          <a:p>
            <a:endParaRPr lang="en-US" dirty="0"/>
          </a:p>
        </p:txBody>
      </p:sp>
      <p:sp>
        <p:nvSpPr>
          <p:cNvPr id="23" name="TextBox 22">
            <a:extLst>
              <a:ext uri="{FF2B5EF4-FFF2-40B4-BE49-F238E27FC236}">
                <a16:creationId xmlns:a16="http://schemas.microsoft.com/office/drawing/2014/main" id="{D8979000-5CB4-E916-4DB3-FDADDBF5A713}"/>
              </a:ext>
            </a:extLst>
          </p:cNvPr>
          <p:cNvSpPr txBox="1"/>
          <p:nvPr/>
        </p:nvSpPr>
        <p:spPr>
          <a:xfrm>
            <a:off x="838200" y="2120791"/>
            <a:ext cx="2032819" cy="134837"/>
          </a:xfrm>
          <a:prstGeom prst="rect">
            <a:avLst/>
          </a:prstGeom>
          <a:solidFill>
            <a:schemeClr val="bg1"/>
          </a:solidFill>
        </p:spPr>
        <p:txBody>
          <a:bodyPr wrap="square" rtlCol="0">
            <a:spAutoFit/>
          </a:bodyPr>
          <a:lstStyle/>
          <a:p>
            <a:endParaRPr lang="en-US" dirty="0"/>
          </a:p>
        </p:txBody>
      </p:sp>
      <p:sp>
        <p:nvSpPr>
          <p:cNvPr id="34" name="TextBox 33">
            <a:extLst>
              <a:ext uri="{FF2B5EF4-FFF2-40B4-BE49-F238E27FC236}">
                <a16:creationId xmlns:a16="http://schemas.microsoft.com/office/drawing/2014/main" id="{C78D275E-E2BC-FC9F-995A-8ACFCD6BF588}"/>
              </a:ext>
            </a:extLst>
          </p:cNvPr>
          <p:cNvSpPr txBox="1"/>
          <p:nvPr/>
        </p:nvSpPr>
        <p:spPr>
          <a:xfrm>
            <a:off x="8848589" y="2148267"/>
            <a:ext cx="2032819" cy="134837"/>
          </a:xfrm>
          <a:prstGeom prst="rect">
            <a:avLst/>
          </a:prstGeom>
          <a:solidFill>
            <a:schemeClr val="bg1"/>
          </a:solidFill>
        </p:spPr>
        <p:txBody>
          <a:bodyPr wrap="square" rtlCol="0">
            <a:spAutoFit/>
          </a:bodyPr>
          <a:lstStyle/>
          <a:p>
            <a:endParaRPr lang="en-US" dirty="0"/>
          </a:p>
        </p:txBody>
      </p:sp>
      <p:sp>
        <p:nvSpPr>
          <p:cNvPr id="35" name="TextBox 34">
            <a:extLst>
              <a:ext uri="{FF2B5EF4-FFF2-40B4-BE49-F238E27FC236}">
                <a16:creationId xmlns:a16="http://schemas.microsoft.com/office/drawing/2014/main" id="{26EE182F-10CD-9403-E0B8-84D74D00D0AA}"/>
              </a:ext>
            </a:extLst>
          </p:cNvPr>
          <p:cNvSpPr txBox="1"/>
          <p:nvPr/>
        </p:nvSpPr>
        <p:spPr>
          <a:xfrm>
            <a:off x="4845900" y="2137401"/>
            <a:ext cx="2032819" cy="13483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9317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6F21-03D0-1E76-F2B2-41E8BC6531F7}"/>
              </a:ext>
            </a:extLst>
          </p:cNvPr>
          <p:cNvSpPr>
            <a:spLocks noGrp="1"/>
          </p:cNvSpPr>
          <p:nvPr>
            <p:ph type="title"/>
          </p:nvPr>
        </p:nvSpPr>
        <p:spPr/>
        <p:txBody>
          <a:bodyPr/>
          <a:lstStyle/>
          <a:p>
            <a:pPr algn="ctr"/>
            <a:r>
              <a:rPr lang="en-US" dirty="0"/>
              <a:t>Correlation Coefficient</a:t>
            </a:r>
          </a:p>
        </p:txBody>
      </p:sp>
      <p:grpSp>
        <p:nvGrpSpPr>
          <p:cNvPr id="3" name="Group 2">
            <a:extLst>
              <a:ext uri="{FF2B5EF4-FFF2-40B4-BE49-F238E27FC236}">
                <a16:creationId xmlns:a16="http://schemas.microsoft.com/office/drawing/2014/main" id="{5F20EAF4-375E-52B9-5870-5D00D89AF7A7}"/>
              </a:ext>
            </a:extLst>
          </p:cNvPr>
          <p:cNvGrpSpPr/>
          <p:nvPr/>
        </p:nvGrpSpPr>
        <p:grpSpPr>
          <a:xfrm>
            <a:off x="2999558" y="1825625"/>
            <a:ext cx="6097619" cy="4351338"/>
            <a:chOff x="5110716" y="982940"/>
            <a:chExt cx="6596652" cy="4707454"/>
          </a:xfrm>
        </p:grpSpPr>
        <p:pic>
          <p:nvPicPr>
            <p:cNvPr id="4" name="Picture 3">
              <a:extLst>
                <a:ext uri="{FF2B5EF4-FFF2-40B4-BE49-F238E27FC236}">
                  <a16:creationId xmlns:a16="http://schemas.microsoft.com/office/drawing/2014/main" id="{D1216D1D-A17D-CD8F-4833-07D5D2C4BF2B}"/>
                </a:ext>
              </a:extLst>
            </p:cNvPr>
            <p:cNvPicPr>
              <a:picLocks noChangeAspect="1"/>
            </p:cNvPicPr>
            <p:nvPr/>
          </p:nvPicPr>
          <p:blipFill>
            <a:blip r:embed="rId3"/>
            <a:stretch/>
          </p:blipFill>
          <p:spPr>
            <a:xfrm>
              <a:off x="5110716" y="1012156"/>
              <a:ext cx="6596652" cy="4678238"/>
            </a:xfrm>
            <a:prstGeom prst="rect">
              <a:avLst/>
            </a:prstGeom>
          </p:spPr>
        </p:pic>
        <p:sp>
          <p:nvSpPr>
            <p:cNvPr id="5" name="TextBox 4">
              <a:extLst>
                <a:ext uri="{FF2B5EF4-FFF2-40B4-BE49-F238E27FC236}">
                  <a16:creationId xmlns:a16="http://schemas.microsoft.com/office/drawing/2014/main" id="{5C80C538-9AFF-A18E-82F8-6A653B9A5F16}"/>
                </a:ext>
              </a:extLst>
            </p:cNvPr>
            <p:cNvSpPr txBox="1"/>
            <p:nvPr/>
          </p:nvSpPr>
          <p:spPr>
            <a:xfrm>
              <a:off x="8010144" y="5336451"/>
              <a:ext cx="2093976" cy="353943"/>
            </a:xfrm>
            <a:prstGeom prst="rect">
              <a:avLst/>
            </a:prstGeom>
            <a:solidFill>
              <a:schemeClr val="bg1"/>
            </a:solidFill>
          </p:spPr>
          <p:txBody>
            <a:bodyPr wrap="square" rtlCol="0">
              <a:normAutofit/>
            </a:bodyPr>
            <a:lstStyle/>
            <a:p>
              <a:pPr>
                <a:lnSpc>
                  <a:spcPct val="90000"/>
                </a:lnSpc>
                <a:spcAft>
                  <a:spcPts val="600"/>
                </a:spcAft>
              </a:pPr>
              <a:r>
                <a:rPr lang="en-US" sz="1600"/>
                <a:t>Distance (m)</a:t>
              </a:r>
            </a:p>
          </p:txBody>
        </p:sp>
        <p:sp>
          <p:nvSpPr>
            <p:cNvPr id="6" name="TextBox 5">
              <a:extLst>
                <a:ext uri="{FF2B5EF4-FFF2-40B4-BE49-F238E27FC236}">
                  <a16:creationId xmlns:a16="http://schemas.microsoft.com/office/drawing/2014/main" id="{18723E54-1694-BE82-C4C4-539A09F4B7FD}"/>
                </a:ext>
              </a:extLst>
            </p:cNvPr>
            <p:cNvSpPr txBox="1"/>
            <p:nvPr/>
          </p:nvSpPr>
          <p:spPr>
            <a:xfrm rot="16200000">
              <a:off x="4026022" y="2995791"/>
              <a:ext cx="2523334" cy="353943"/>
            </a:xfrm>
            <a:prstGeom prst="rect">
              <a:avLst/>
            </a:prstGeom>
            <a:solidFill>
              <a:schemeClr val="bg1"/>
            </a:solidFill>
          </p:spPr>
          <p:txBody>
            <a:bodyPr wrap="square" rtlCol="0">
              <a:normAutofit/>
            </a:bodyPr>
            <a:lstStyle/>
            <a:p>
              <a:pPr>
                <a:lnSpc>
                  <a:spcPct val="90000"/>
                </a:lnSpc>
                <a:spcAft>
                  <a:spcPts val="600"/>
                </a:spcAft>
              </a:pPr>
              <a:r>
                <a:rPr lang="en-US" sz="1600"/>
                <a:t>Correlation Coefficient</a:t>
              </a:r>
            </a:p>
          </p:txBody>
        </p:sp>
        <p:sp>
          <p:nvSpPr>
            <p:cNvPr id="7" name="TextBox 6">
              <a:extLst>
                <a:ext uri="{FF2B5EF4-FFF2-40B4-BE49-F238E27FC236}">
                  <a16:creationId xmlns:a16="http://schemas.microsoft.com/office/drawing/2014/main" id="{84964849-CF8C-5656-1CD7-B3B223389B12}"/>
                </a:ext>
              </a:extLst>
            </p:cNvPr>
            <p:cNvSpPr txBox="1"/>
            <p:nvPr/>
          </p:nvSpPr>
          <p:spPr>
            <a:xfrm>
              <a:off x="6446520" y="982940"/>
              <a:ext cx="4901184" cy="369332"/>
            </a:xfrm>
            <a:prstGeom prst="rect">
              <a:avLst/>
            </a:prstGeom>
            <a:solidFill>
              <a:schemeClr val="bg1"/>
            </a:solidFill>
          </p:spPr>
          <p:txBody>
            <a:bodyPr wrap="square" rtlCol="0">
              <a:normAutofit/>
            </a:bodyPr>
            <a:lstStyle/>
            <a:p>
              <a:pPr>
                <a:lnSpc>
                  <a:spcPct val="90000"/>
                </a:lnSpc>
                <a:spcAft>
                  <a:spcPts val="600"/>
                </a:spcAft>
              </a:pPr>
              <a:r>
                <a:rPr lang="en-US" sz="1600"/>
                <a:t>Correlation Coefficient at Moving Window 4</a:t>
              </a:r>
            </a:p>
          </p:txBody>
        </p:sp>
      </p:grpSp>
    </p:spTree>
    <p:extLst>
      <p:ext uri="{BB962C8B-B14F-4D97-AF65-F5344CB8AC3E}">
        <p14:creationId xmlns:p14="http://schemas.microsoft.com/office/powerpoint/2010/main" val="234125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A526-99E8-35F5-1D8C-52268136F7B3}"/>
              </a:ext>
            </a:extLst>
          </p:cNvPr>
          <p:cNvSpPr>
            <a:spLocks noGrp="1"/>
          </p:cNvSpPr>
          <p:nvPr>
            <p:ph type="title"/>
          </p:nvPr>
        </p:nvSpPr>
        <p:spPr/>
        <p:txBody>
          <a:bodyPr/>
          <a:lstStyle/>
          <a:p>
            <a:r>
              <a:rPr lang="en-US" dirty="0"/>
              <a:t>Approach 2</a:t>
            </a:r>
          </a:p>
        </p:txBody>
      </p:sp>
      <p:pic>
        <p:nvPicPr>
          <p:cNvPr id="6" name="Picture Placeholder 5" descr="Graphical user interface&#10;&#10;Description automatically generated with medium confidence">
            <a:extLst>
              <a:ext uri="{FF2B5EF4-FFF2-40B4-BE49-F238E27FC236}">
                <a16:creationId xmlns:a16="http://schemas.microsoft.com/office/drawing/2014/main" id="{788E7259-32ED-55B0-FFC6-09742953E387}"/>
              </a:ext>
            </a:extLst>
          </p:cNvPr>
          <p:cNvPicPr>
            <a:picLocks noGrp="1" noChangeAspect="1"/>
          </p:cNvPicPr>
          <p:nvPr>
            <p:ph type="pic" idx="1"/>
          </p:nvPr>
        </p:nvPicPr>
        <p:blipFill rotWithShape="1">
          <a:blip r:embed="rId3"/>
          <a:srcRect l="-1" t="8889" r="65622"/>
          <a:stretch/>
        </p:blipFill>
        <p:spPr>
          <a:xfrm>
            <a:off x="6387420" y="30850"/>
            <a:ext cx="5136468" cy="6827151"/>
          </a:xfrm>
        </p:spPr>
      </p:pic>
      <p:sp>
        <p:nvSpPr>
          <p:cNvPr id="4" name="Text Placeholder 3">
            <a:extLst>
              <a:ext uri="{FF2B5EF4-FFF2-40B4-BE49-F238E27FC236}">
                <a16:creationId xmlns:a16="http://schemas.microsoft.com/office/drawing/2014/main" id="{77EA6908-F674-3B34-073E-8DC445864FA4}"/>
              </a:ext>
            </a:extLst>
          </p:cNvPr>
          <p:cNvSpPr>
            <a:spLocks noGrp="1"/>
          </p:cNvSpPr>
          <p:nvPr>
            <p:ph type="body" sz="half" idx="2"/>
          </p:nvPr>
        </p:nvSpPr>
        <p:spPr/>
        <p:txBody>
          <a:bodyPr/>
          <a:lstStyle/>
          <a:p>
            <a:pPr marL="0" indent="0">
              <a:buNone/>
            </a:pPr>
            <a:r>
              <a:rPr lang="en-US" dirty="0"/>
              <a:t>Use edge detection to detect events and classify channels</a:t>
            </a:r>
          </a:p>
        </p:txBody>
      </p:sp>
    </p:spTree>
    <p:extLst>
      <p:ext uri="{BB962C8B-B14F-4D97-AF65-F5344CB8AC3E}">
        <p14:creationId xmlns:p14="http://schemas.microsoft.com/office/powerpoint/2010/main" val="3349201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73">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77">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3074B2-093D-5D32-058C-348D1E1FD11F}"/>
              </a:ext>
            </a:extLst>
          </p:cNvPr>
          <p:cNvSpPr>
            <a:spLocks noGrp="1"/>
          </p:cNvSpPr>
          <p:nvPr>
            <p:ph type="title"/>
          </p:nvPr>
        </p:nvSpPr>
        <p:spPr>
          <a:xfrm>
            <a:off x="1288060" y="1369938"/>
            <a:ext cx="3210854" cy="4114800"/>
          </a:xfrm>
        </p:spPr>
        <p:txBody>
          <a:bodyPr vert="horz" lIns="91440" tIns="45720" rIns="91440" bIns="45720" rtlCol="0" anchor="ctr">
            <a:normAutofit/>
          </a:bodyPr>
          <a:lstStyle/>
          <a:p>
            <a:pPr algn="r" defTabSz="914400"/>
            <a:r>
              <a:rPr lang="en-US" sz="4400" kern="1200" dirty="0">
                <a:solidFill>
                  <a:schemeClr val="tx1"/>
                </a:solidFill>
                <a:latin typeface="+mj-lt"/>
                <a:ea typeface="+mj-ea"/>
                <a:cs typeface="+mj-cs"/>
              </a:rPr>
              <a:t>To-Dos</a:t>
            </a:r>
          </a:p>
        </p:txBody>
      </p:sp>
      <p:cxnSp>
        <p:nvCxnSpPr>
          <p:cNvPr id="89" name="Straight Connector 79">
            <a:extLst>
              <a:ext uri="{FF2B5EF4-FFF2-40B4-BE49-F238E27FC236}">
                <a16:creationId xmlns:a16="http://schemas.microsoft.com/office/drawing/2014/main" id="{F492F8DF-EE34-4FC5-9FFE-76EB2E3BB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72BB9FE-DD23-5102-2208-45C4492253BA}"/>
              </a:ext>
            </a:extLst>
          </p:cNvPr>
          <p:cNvSpPr txBox="1"/>
          <p:nvPr/>
        </p:nvSpPr>
        <p:spPr>
          <a:xfrm>
            <a:off x="5030505" y="1371600"/>
            <a:ext cx="5872185" cy="41148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dirty="0"/>
              <a:t>More literature review to find more approaches I can take such as using computer vision for event detection</a:t>
            </a:r>
          </a:p>
          <a:p>
            <a:pPr indent="-228600">
              <a:lnSpc>
                <a:spcPct val="90000"/>
              </a:lnSpc>
              <a:spcAft>
                <a:spcPts val="600"/>
              </a:spcAft>
              <a:buFont typeface="Arial" panose="020B0604020202020204" pitchFamily="34" charset="0"/>
              <a:buChar char="•"/>
            </a:pPr>
            <a:r>
              <a:rPr lang="en-US" sz="2200" dirty="0"/>
              <a:t>Explore the datasets more</a:t>
            </a:r>
          </a:p>
          <a:p>
            <a:pPr indent="-228600">
              <a:lnSpc>
                <a:spcPct val="90000"/>
              </a:lnSpc>
              <a:spcAft>
                <a:spcPts val="600"/>
              </a:spcAft>
              <a:buFont typeface="Arial" panose="020B0604020202020204" pitchFamily="34" charset="0"/>
              <a:buChar char="•"/>
            </a:pPr>
            <a:r>
              <a:rPr lang="en-US" sz="2200" dirty="0"/>
              <a:t>Apply clustering as it seems the most promising so far</a:t>
            </a:r>
          </a:p>
          <a:p>
            <a:pPr indent="-228600">
              <a:lnSpc>
                <a:spcPct val="90000"/>
              </a:lnSpc>
              <a:spcAft>
                <a:spcPts val="600"/>
              </a:spcAft>
              <a:buFont typeface="Arial" panose="020B0604020202020204" pitchFamily="34" charset="0"/>
              <a:buChar char="•"/>
            </a:pPr>
            <a:r>
              <a:rPr lang="en-US" sz="2200" dirty="0"/>
              <a:t>Test CNN based edge detection algorithms</a:t>
            </a:r>
          </a:p>
          <a:p>
            <a:pPr indent="-2286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1252970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9D76C-58E1-5C33-8258-ABC0F5BDE3F9}"/>
              </a:ext>
            </a:extLst>
          </p:cNvPr>
          <p:cNvSpPr>
            <a:spLocks noGrp="1"/>
          </p:cNvSpPr>
          <p:nvPr>
            <p:ph type="title"/>
          </p:nvPr>
        </p:nvSpPr>
        <p:spPr>
          <a:xfrm>
            <a:off x="1094094" y="3021497"/>
            <a:ext cx="5791735" cy="3001862"/>
          </a:xfrm>
        </p:spPr>
        <p:txBody>
          <a:bodyPr vert="horz" lIns="91440" tIns="45720" rIns="91440" bIns="45720" rtlCol="0" anchor="t">
            <a:normAutofit/>
          </a:bodyPr>
          <a:lstStyle/>
          <a:p>
            <a:pPr defTabSz="914400"/>
            <a:r>
              <a:rPr lang="en-US" sz="7200" dirty="0">
                <a:solidFill>
                  <a:schemeClr val="tx1"/>
                </a:solidFill>
                <a:latin typeface="+mj-lt"/>
                <a:ea typeface="+mj-ea"/>
                <a:cs typeface="+mj-cs"/>
              </a:rPr>
              <a:t>Thank you!</a:t>
            </a:r>
          </a:p>
        </p:txBody>
      </p:sp>
      <p:grpSp>
        <p:nvGrpSpPr>
          <p:cNvPr id="16" name="Group 15">
            <a:extLst>
              <a:ext uri="{FF2B5EF4-FFF2-40B4-BE49-F238E27FC236}">
                <a16:creationId xmlns:a16="http://schemas.microsoft.com/office/drawing/2014/main" id="{0CEB5BCA-605E-4D26-BD18-648801C13F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094" y="746452"/>
            <a:ext cx="1128382" cy="847206"/>
            <a:chOff x="8183879" y="1000124"/>
            <a:chExt cx="1562267" cy="1172973"/>
          </a:xfrm>
        </p:grpSpPr>
        <p:sp>
          <p:nvSpPr>
            <p:cNvPr id="17" name="Freeform 5">
              <a:extLst>
                <a:ext uri="{FF2B5EF4-FFF2-40B4-BE49-F238E27FC236}">
                  <a16:creationId xmlns:a16="http://schemas.microsoft.com/office/drawing/2014/main" id="{8BEBD5C3-A60D-49BB-888A-D00CB07F6E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08EE7430-E140-4250-8523-F8FF84174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A picture containing indoor, floor, wall, furniture&#10;&#10;Description automatically generated">
            <a:extLst>
              <a:ext uri="{FF2B5EF4-FFF2-40B4-BE49-F238E27FC236}">
                <a16:creationId xmlns:a16="http://schemas.microsoft.com/office/drawing/2014/main" id="{07D94B47-FEE8-CFEA-5F01-DD56DA6475C1}"/>
              </a:ext>
            </a:extLst>
          </p:cNvPr>
          <p:cNvPicPr>
            <a:picLocks noChangeAspect="1"/>
          </p:cNvPicPr>
          <p:nvPr/>
        </p:nvPicPr>
        <p:blipFill rotWithShape="1">
          <a:blip r:embed="rId3"/>
          <a:srcRect t="3427" b="17426"/>
          <a:stretch/>
        </p:blipFill>
        <p:spPr>
          <a:xfrm>
            <a:off x="7534656" y="10"/>
            <a:ext cx="4657344" cy="6857990"/>
          </a:xfrm>
          <a:prstGeom prst="rect">
            <a:avLst/>
          </a:prstGeom>
        </p:spPr>
      </p:pic>
    </p:spTree>
    <p:extLst>
      <p:ext uri="{BB962C8B-B14F-4D97-AF65-F5344CB8AC3E}">
        <p14:creationId xmlns:p14="http://schemas.microsoft.com/office/powerpoint/2010/main" val="792914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TotalTime>
  <Words>457</Words>
  <Application>Microsoft Office PowerPoint</Application>
  <PresentationFormat>Widescreen</PresentationFormat>
  <Paragraphs>49</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Gotham</vt:lpstr>
      <vt:lpstr>Gotham Book</vt:lpstr>
      <vt:lpstr>Arial</vt:lpstr>
      <vt:lpstr>Calibri</vt:lpstr>
      <vt:lpstr>Calibri Light</vt:lpstr>
      <vt:lpstr>Open Sans</vt:lpstr>
      <vt:lpstr>Office Theme</vt:lpstr>
      <vt:lpstr>Senior Design Introduction</vt:lpstr>
      <vt:lpstr>Goal: Detect channels with bad coupling</vt:lpstr>
      <vt:lpstr>Datasets</vt:lpstr>
      <vt:lpstr>Approach 1: clustering</vt:lpstr>
      <vt:lpstr>Correlation Coefficient</vt:lpstr>
      <vt:lpstr>Approach 2</vt:lpstr>
      <vt:lpstr>To-Dos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Seunghoo Kim</cp:lastModifiedBy>
  <cp:revision>28</cp:revision>
  <dcterms:created xsi:type="dcterms:W3CDTF">2017-08-01T15:06:47Z</dcterms:created>
  <dcterms:modified xsi:type="dcterms:W3CDTF">2023-02-22T06:28:00Z</dcterms:modified>
  <cp:category/>
</cp:coreProperties>
</file>